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1.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8.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0"/>
  </p:notesMasterIdLst>
  <p:handoutMasterIdLst>
    <p:handoutMasterId r:id="rId61"/>
  </p:handoutMasterIdLst>
  <p:sldIdLst>
    <p:sldId id="256" r:id="rId2"/>
    <p:sldId id="257" r:id="rId3"/>
    <p:sldId id="321" r:id="rId4"/>
    <p:sldId id="259" r:id="rId5"/>
    <p:sldId id="258" r:id="rId6"/>
    <p:sldId id="315" r:id="rId7"/>
    <p:sldId id="316" r:id="rId8"/>
    <p:sldId id="317" r:id="rId9"/>
    <p:sldId id="318" r:id="rId10"/>
    <p:sldId id="319" r:id="rId11"/>
    <p:sldId id="320" r:id="rId12"/>
    <p:sldId id="301" r:id="rId13"/>
    <p:sldId id="302" r:id="rId14"/>
    <p:sldId id="303" r:id="rId15"/>
    <p:sldId id="304" r:id="rId16"/>
    <p:sldId id="305" r:id="rId17"/>
    <p:sldId id="306" r:id="rId18"/>
    <p:sldId id="307" r:id="rId19"/>
    <p:sldId id="308" r:id="rId20"/>
    <p:sldId id="309" r:id="rId21"/>
    <p:sldId id="310" r:id="rId22"/>
    <p:sldId id="311" r:id="rId23"/>
    <p:sldId id="292"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293" r:id="rId40"/>
    <p:sldId id="312" r:id="rId41"/>
    <p:sldId id="313" r:id="rId42"/>
    <p:sldId id="294" r:id="rId43"/>
    <p:sldId id="338" r:id="rId44"/>
    <p:sldId id="339" r:id="rId45"/>
    <p:sldId id="340" r:id="rId46"/>
    <p:sldId id="295" r:id="rId47"/>
    <p:sldId id="281" r:id="rId48"/>
    <p:sldId id="282" r:id="rId49"/>
    <p:sldId id="314" r:id="rId50"/>
    <p:sldId id="286" r:id="rId51"/>
    <p:sldId id="284" r:id="rId52"/>
    <p:sldId id="285" r:id="rId53"/>
    <p:sldId id="287" r:id="rId54"/>
    <p:sldId id="288" r:id="rId55"/>
    <p:sldId id="337" r:id="rId56"/>
    <p:sldId id="341" r:id="rId57"/>
    <p:sldId id="260" r:id="rId58"/>
    <p:sldId id="261" r:id="rId59"/>
  </p:sldIdLst>
  <p:sldSz cx="9144000" cy="6858000" type="screen4x3"/>
  <p:notesSz cx="6858000" cy="9144000"/>
  <p:embeddedFontLst>
    <p:embeddedFont>
      <p:font typeface="SwissReSans Light" charset="0"/>
      <p:regular r:id="rId62"/>
      <p:bold r:id="rId63"/>
      <p:italic r:id="rId64"/>
      <p:boldItalic r:id="rId65"/>
    </p:embeddedFont>
    <p:embeddedFont>
      <p:font typeface="SwissReSans" charset="0"/>
      <p:regular r:id="rId66"/>
      <p:bold r:id="rId67"/>
      <p:italic r:id="rId68"/>
      <p:boldItalic r:id="rId69"/>
    </p:embeddedFont>
  </p:embeddedFontLst>
  <p:custDataLst>
    <p:tags r:id="rId7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howGuides="1">
      <p:cViewPr>
        <p:scale>
          <a:sx n="101" d="100"/>
          <a:sy n="101" d="100"/>
        </p:scale>
        <p:origin x="-1382" y="-58"/>
      </p:cViewPr>
      <p:guideLst>
        <p:guide orient="horz" pos="164"/>
        <p:guide orient="horz" pos="845"/>
        <p:guide orient="horz" pos="1026"/>
        <p:guide orient="horz" pos="4110"/>
        <p:guide pos="476"/>
        <p:guide pos="4286"/>
        <p:guide pos="54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301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30/11/2011</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119245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30.11.2011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29187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Key_(cryptography)" TargetMode="External"/><Relationship Id="rId3" Type="http://schemas.openxmlformats.org/officeDocument/2006/relationships/hyperlink" Target="http://en.wikipedia.org/wiki/Cryptography" TargetMode="External"/><Relationship Id="rId7" Type="http://schemas.openxmlformats.org/officeDocument/2006/relationships/hyperlink" Target="http://en.wikipedia.org/wiki/Ciphe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Algorithm" TargetMode="External"/><Relationship Id="rId5" Type="http://schemas.openxmlformats.org/officeDocument/2006/relationships/hyperlink" Target="http://en.wikipedia.org/wiki/Plaintext" TargetMode="External"/><Relationship Id="rId4" Type="http://schemas.openxmlformats.org/officeDocument/2006/relationships/hyperlink" Target="http://en.wikipedia.org/wiki/Inform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Tim… Can you provide some examples of what an agency can do/implement</a:t>
            </a:r>
            <a:r>
              <a:rPr lang="en-US" b="1" baseline="0" dirty="0" smtClean="0"/>
              <a:t> as part of their Security Policy?</a:t>
            </a:r>
            <a:endParaRPr lang="en-US" b="1" dirty="0" smtClean="0"/>
          </a:p>
          <a:p>
            <a:pPr marL="228600" indent="-228600">
              <a:buFont typeface="+mj-lt"/>
              <a:buAutoNum type="arabicPeriod"/>
            </a:pPr>
            <a:endParaRPr lang="en-US" dirty="0" smtClean="0"/>
          </a:p>
          <a:p>
            <a:pPr marL="228600" indent="-228600">
              <a:buFont typeface="+mj-lt"/>
              <a:buAutoNum type="arabicPeriod"/>
            </a:pPr>
            <a:r>
              <a:rPr lang="en-US" dirty="0" smtClean="0"/>
              <a:t>Include</a:t>
            </a:r>
            <a:r>
              <a:rPr lang="en-US" baseline="0" dirty="0" smtClean="0"/>
              <a:t> security discussions, Q&amp;As, topics, recent events in all meetings. Display security posters in prominent areas.</a:t>
            </a:r>
          </a:p>
          <a:p>
            <a:pPr marL="228600" indent="-228600">
              <a:buFont typeface="+mj-lt"/>
              <a:buAutoNum type="arabicPeriod"/>
            </a:pPr>
            <a:r>
              <a:rPr lang="en-US" baseline="0" dirty="0" smtClean="0"/>
              <a:t>Perform an independent security assessment, by a reputable IT vendor, at least annually.</a:t>
            </a:r>
          </a:p>
          <a:p>
            <a:pPr marL="228600" indent="-228600">
              <a:buFont typeface="+mj-lt"/>
              <a:buAutoNum type="arabicPeriod"/>
            </a:pPr>
            <a:r>
              <a:rPr lang="en-US" baseline="0" dirty="0" smtClean="0"/>
              <a:t>Iiaba.net/act (security and privacy)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Ensure all IT current and secured, authorized access lists are current, all apps &amp; software tools up-to-date with current patches (i.e. email &amp; end-point AV and security). Run BIs on annual basis.</a:t>
            </a:r>
          </a:p>
          <a:p>
            <a:pPr marL="228600" indent="-228600">
              <a:buFont typeface="+mj-lt"/>
              <a:buAutoNum type="arabicPeriod"/>
            </a:pPr>
            <a:r>
              <a:rPr lang="en-US" baseline="0" dirty="0" smtClean="0"/>
              <a:t>Provide regular reviews, How-To and Q&amp;As during meetings (10-15min). Make part of employee  annual reviews. IT Staff continued education (i.e. New Horizons, online certification classes, MS certs, FW certs)</a:t>
            </a:r>
          </a:p>
          <a:p>
            <a:pPr marL="228600" indent="-228600">
              <a:buFont typeface="+mj-lt"/>
              <a:buAutoNum type="arabicPeriod"/>
            </a:pPr>
            <a:r>
              <a:rPr lang="en-US" baseline="0" dirty="0" smtClean="0"/>
              <a:t>During (or just before) exist interview: Disable access to domain and all applications. Force global password </a:t>
            </a:r>
            <a:r>
              <a:rPr lang="en-US" baseline="0" dirty="0" err="1" smtClean="0"/>
              <a:t>change.Notify</a:t>
            </a:r>
            <a:r>
              <a:rPr lang="en-US" baseline="0" dirty="0" smtClean="0"/>
              <a:t> carriers &amp; third-party vendors. Re-route emails to authorized manager or employee. Remind terminated employee of your company policies on handling PI &amp; company secretes and customer lists, and the actions the company legally has in the event of a breach in these policies (i.e. prosecution).</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25</a:t>
            </a:fld>
            <a:endParaRPr lang="en-GB" dirty="0"/>
          </a:p>
        </p:txBody>
      </p:sp>
    </p:spTree>
    <p:extLst>
      <p:ext uri="{BB962C8B-B14F-4D97-AF65-F5344CB8AC3E}">
        <p14:creationId xmlns:p14="http://schemas.microsoft.com/office/powerpoint/2010/main" val="184452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Internal</a:t>
            </a:r>
            <a:r>
              <a:rPr lang="en-US" baseline="0" dirty="0" smtClean="0"/>
              <a:t> staff: experienced and certified (continued IT &amp; security training), attend local/national security &amp; IT related classes.</a:t>
            </a:r>
          </a:p>
          <a:p>
            <a:pPr marL="228600" indent="-228600">
              <a:buFont typeface="+mj-lt"/>
              <a:buAutoNum type="arabicPeriod"/>
            </a:pPr>
            <a:r>
              <a:rPr lang="en-US" dirty="0" smtClean="0"/>
              <a:t>No</a:t>
            </a:r>
            <a:r>
              <a:rPr lang="en-US" baseline="0" dirty="0" smtClean="0"/>
              <a:t> SOHO equipment. Manageable FWs, up-to-date maintenance subscriptions, proactively managed 24/7 by IT staff or vendor.</a:t>
            </a:r>
          </a:p>
          <a:p>
            <a:pPr marL="228600" indent="-228600">
              <a:buFont typeface="+mj-lt"/>
              <a:buAutoNum type="arabicPeriod"/>
            </a:pPr>
            <a:r>
              <a:rPr lang="en-US" baseline="0" dirty="0" smtClean="0"/>
              <a:t>‘layered’ robust end-point solutions </a:t>
            </a:r>
          </a:p>
          <a:p>
            <a:pPr marL="577850" lvl="1" indent="-228600">
              <a:buFont typeface="+mj-lt"/>
              <a:buAutoNum type="arabicPeriod"/>
            </a:pPr>
            <a:r>
              <a:rPr lang="en-US" baseline="0" dirty="0" smtClean="0"/>
              <a:t>(i.e. Symantec, McAfee, Trend Micro). Strong ‘cloud’ or ‘gateway’ protection (i.e. Appriver SecureTide, GFI, </a:t>
            </a:r>
            <a:r>
              <a:rPr lang="en-US" baseline="0" dirty="0" err="1" smtClean="0"/>
              <a:t>SonicWall</a:t>
            </a:r>
            <a:r>
              <a:rPr lang="en-US" baseline="0" dirty="0" smtClean="0"/>
              <a:t>, </a:t>
            </a:r>
            <a:r>
              <a:rPr lang="en-US" baseline="0" dirty="0" err="1" smtClean="0"/>
              <a:t>WatchGuard</a:t>
            </a:r>
            <a:r>
              <a:rPr lang="en-US" baseline="0" dirty="0" smtClean="0"/>
              <a:t>).</a:t>
            </a:r>
          </a:p>
          <a:p>
            <a:pPr marL="577850" lvl="1" indent="-228600">
              <a:buFont typeface="+mj-lt"/>
              <a:buAutoNum type="arabicPeriod"/>
            </a:pPr>
            <a:r>
              <a:rPr lang="en-US" baseline="0" dirty="0" smtClean="0"/>
              <a:t>Laptops &amp; home PCs (i.e. ESET, AVG, Symantec, McAfee, Trend Micro, http://www.microsoft.com/security/default.aspx</a:t>
            </a:r>
          </a:p>
          <a:p>
            <a:pPr marL="228600" indent="-228600">
              <a:buFont typeface="+mj-lt"/>
              <a:buAutoNum type="arabicPeriod"/>
            </a:pPr>
            <a:r>
              <a:rPr lang="en-US" dirty="0" smtClean="0"/>
              <a:t>Diligently monitor/manage all critical</a:t>
            </a:r>
            <a:r>
              <a:rPr lang="en-US" baseline="0" dirty="0" smtClean="0"/>
              <a:t> servers &amp; endpoints for current versions. Do the same for all management systems, backup applications, and third-party utilities.</a:t>
            </a:r>
          </a:p>
          <a:p>
            <a:pPr marL="577850" lvl="1" indent="-228600">
              <a:buFont typeface="+mj-lt"/>
              <a:buAutoNum type="arabicPeriod"/>
            </a:pPr>
            <a:r>
              <a:rPr lang="en-US" baseline="0" dirty="0" smtClean="0"/>
              <a:t>Subscribe to security and tech articles specifically dedicated to security (CSI, </a:t>
            </a:r>
            <a:r>
              <a:rPr lang="en-US" baseline="0" dirty="0" err="1" smtClean="0"/>
              <a:t>TechRepublic</a:t>
            </a:r>
            <a:r>
              <a:rPr lang="en-US" baseline="0" dirty="0" smtClean="0"/>
              <a:t>, CIO &amp; CSO Online, CRN, </a:t>
            </a:r>
            <a:r>
              <a:rPr lang="en-US" baseline="0" dirty="0" err="1" smtClean="0"/>
              <a:t>SearchCIO</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26</a:t>
            </a:fld>
            <a:endParaRPr lang="en-GB" dirty="0"/>
          </a:p>
        </p:txBody>
      </p:sp>
    </p:spTree>
    <p:extLst>
      <p:ext uri="{BB962C8B-B14F-4D97-AF65-F5344CB8AC3E}">
        <p14:creationId xmlns:p14="http://schemas.microsoft.com/office/powerpoint/2010/main" val="150813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Tim. Can you provide a few ‘horror stories’ of discoveries during</a:t>
            </a:r>
            <a:r>
              <a:rPr lang="en-US" b="1" baseline="0" dirty="0" smtClean="0"/>
              <a:t> the years of performing network assessments?</a:t>
            </a:r>
            <a:endParaRPr lang="en-US" b="1" dirty="0" smtClean="0"/>
          </a:p>
          <a:p>
            <a:pPr marL="228600" indent="-228600">
              <a:buFont typeface="+mj-lt"/>
              <a:buAutoNum type="arabicPeriod"/>
            </a:pPr>
            <a:endParaRPr lang="en-US" dirty="0" smtClean="0"/>
          </a:p>
          <a:p>
            <a:pPr marL="228600" indent="-228600">
              <a:buFont typeface="+mj-lt"/>
              <a:buAutoNum type="arabicPeriod"/>
            </a:pPr>
            <a:r>
              <a:rPr lang="en-US" dirty="0" smtClean="0"/>
              <a:t>Describe</a:t>
            </a:r>
            <a:r>
              <a:rPr lang="en-US" baseline="0" dirty="0" smtClean="0"/>
              <a:t> actual discovered of vulnerabilities exposed during network assessments</a:t>
            </a:r>
          </a:p>
          <a:p>
            <a:pPr marL="577850" lvl="1" indent="-228600">
              <a:buFont typeface="+mj-lt"/>
              <a:buAutoNum type="arabicPeriod"/>
            </a:pPr>
            <a:r>
              <a:rPr lang="en-US" baseline="0" dirty="0" smtClean="0"/>
              <a:t>Servers and critical equipment in open hallways. Rogue Wireless Access Points</a:t>
            </a:r>
          </a:p>
          <a:p>
            <a:pPr marL="577850" lvl="1" indent="-228600">
              <a:buFont typeface="+mj-lt"/>
              <a:buAutoNum type="arabicPeriod"/>
            </a:pPr>
            <a:r>
              <a:rPr lang="en-US" baseline="0" dirty="0" smtClean="0"/>
              <a:t>All employees with same passwords and domain admin rights (never changed)</a:t>
            </a:r>
          </a:p>
          <a:p>
            <a:pPr marL="57785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No locks (even doors). No environmental controls/monitoring/reporting</a:t>
            </a:r>
          </a:p>
          <a:p>
            <a:pPr marL="57785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PI ‘paperwork’ left on desks. Unsecured filing cabinets. Un-shredded documents tossed, etc.</a:t>
            </a:r>
          </a:p>
          <a:p>
            <a:pPr marL="577850" lvl="1" indent="-228600">
              <a:buFont typeface="+mj-lt"/>
              <a:buAutoNum type="arabicPeriod"/>
            </a:pPr>
            <a:r>
              <a:rPr lang="en-US" baseline="0" dirty="0" smtClean="0"/>
              <a:t>Open access through entries other than front door (shipping/receiving). No alarm systems. </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27</a:t>
            </a:fld>
            <a:endParaRPr lang="en-GB" dirty="0"/>
          </a:p>
        </p:txBody>
      </p:sp>
    </p:spTree>
    <p:extLst>
      <p:ext uri="{BB962C8B-B14F-4D97-AF65-F5344CB8AC3E}">
        <p14:creationId xmlns:p14="http://schemas.microsoft.com/office/powerpoint/2010/main" val="51298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Authorized</a:t>
            </a:r>
            <a:r>
              <a:rPr lang="en-US" baseline="0" dirty="0" smtClean="0"/>
              <a:t> access only (admin rights and physical access)</a:t>
            </a:r>
          </a:p>
          <a:p>
            <a:pPr marL="577850" lvl="1" indent="-228600">
              <a:buFont typeface="+mj-lt"/>
              <a:buAutoNum type="arabicPeriod"/>
            </a:pPr>
            <a:r>
              <a:rPr lang="en-US" baseline="0" dirty="0" smtClean="0"/>
              <a:t>Strong admin passwords</a:t>
            </a:r>
          </a:p>
          <a:p>
            <a:pPr marL="577850" lvl="1" indent="-228600">
              <a:buFont typeface="+mj-lt"/>
              <a:buAutoNum type="arabicPeriod"/>
            </a:pPr>
            <a:r>
              <a:rPr lang="en-US" baseline="0" dirty="0" smtClean="0"/>
              <a:t>Monitor system Access Logs for unauthorized attempts to gain access.</a:t>
            </a:r>
          </a:p>
          <a:p>
            <a:pPr marL="228600" lvl="0" indent="-228600">
              <a:buFont typeface="+mj-lt"/>
              <a:buAutoNum type="arabicPeriod"/>
            </a:pPr>
            <a:r>
              <a:rPr lang="en-US" baseline="0" dirty="0" smtClean="0"/>
              <a:t>Monitor Access Logs for all local and remote login attempts.</a:t>
            </a:r>
          </a:p>
          <a:p>
            <a:pPr marL="228600" lvl="0" indent="-228600">
              <a:buFont typeface="+mj-lt"/>
              <a:buAutoNum type="arabicPeriod"/>
            </a:pPr>
            <a:r>
              <a:rPr lang="en-US" baseline="0" dirty="0" smtClean="0"/>
              <a:t>Set system for automatic forced ‘strong’ password changes every 60 days</a:t>
            </a:r>
          </a:p>
          <a:p>
            <a:pPr marL="228600" lvl="0" indent="-228600">
              <a:buFont typeface="+mj-lt"/>
              <a:buAutoNum type="arabicPeriod"/>
            </a:pPr>
            <a:r>
              <a:rPr lang="en-US" baseline="0" dirty="0" smtClean="0"/>
              <a:t>Set system Policies (i.e. OU, system security policies) to not allow local copies and storage of PI information on local and removable devices (i.e. thumb-drives)</a:t>
            </a:r>
          </a:p>
          <a:p>
            <a:pPr marL="577850" lvl="1" indent="-228600">
              <a:buFont typeface="+mj-lt"/>
              <a:buAutoNum type="arabicPeriod"/>
            </a:pPr>
            <a:r>
              <a:rPr lang="en-US" baseline="0" dirty="0" smtClean="0"/>
              <a:t>Invest in third-party tools that monitor/report/prevent unauthorized copying of sensitive data from the end-points (including remote users).</a:t>
            </a:r>
          </a:p>
          <a:p>
            <a:pPr marL="228600" lvl="0" indent="-228600">
              <a:buFont typeface="+mj-lt"/>
              <a:buAutoNum type="arabicPeriod"/>
            </a:pPr>
            <a:r>
              <a:rPr lang="en-US" baseline="0" dirty="0" smtClean="0"/>
              <a:t>&amp; Log-out when going to lunch or home for the day (especially remote home users).</a:t>
            </a:r>
          </a:p>
          <a:p>
            <a:pPr marL="577850" lvl="1" indent="-228600">
              <a:buFont typeface="+mj-lt"/>
              <a:buAutoNum type="arabicPeriod"/>
            </a:pPr>
            <a:endParaRPr lang="en-US" baseline="0" dirty="0" smtClean="0"/>
          </a:p>
          <a:p>
            <a:pPr marL="228600" lvl="0" indent="-228600">
              <a:buFont typeface="+mj-lt"/>
              <a:buAutoNum type="arabicPeriod"/>
            </a:pPr>
            <a:endParaRPr lang="en-US" baseline="0" dirty="0" smtClean="0"/>
          </a:p>
          <a:p>
            <a:pPr marL="577850" lvl="1" indent="-228600">
              <a:buFont typeface="+mj-lt"/>
              <a:buAutoNum type="arabicPeriod"/>
            </a:pPr>
            <a:endParaRPr lang="en-US" baseline="0" dirty="0" smtClean="0"/>
          </a:p>
          <a:p>
            <a:pPr marL="577850" lvl="1" indent="-228600">
              <a:buFont typeface="+mj-lt"/>
              <a:buAutoNum type="arabicPeriod"/>
            </a:pPr>
            <a:endParaRPr lang="en-US" baseline="0" dirty="0" smtClean="0"/>
          </a:p>
          <a:p>
            <a:pPr marL="0" lvl="0" indent="0">
              <a:buFont typeface="+mj-lt"/>
              <a:buNone/>
            </a:pPr>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28</a:t>
            </a:fld>
            <a:endParaRPr lang="en-GB" dirty="0"/>
          </a:p>
        </p:txBody>
      </p:sp>
    </p:spTree>
    <p:extLst>
      <p:ext uri="{BB962C8B-B14F-4D97-AF65-F5344CB8AC3E}">
        <p14:creationId xmlns:p14="http://schemas.microsoft.com/office/powerpoint/2010/main" val="905181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pPr>
            <a:r>
              <a:rPr lang="en-US" b="1" dirty="0" smtClean="0"/>
              <a:t>What are some of the tools used</a:t>
            </a:r>
            <a:r>
              <a:rPr lang="en-US" b="1" baseline="0" dirty="0" smtClean="0"/>
              <a:t> in agencies to help keep the systems and data secure?</a:t>
            </a:r>
            <a:endParaRPr lang="en-US" b="1" dirty="0" smtClean="0"/>
          </a:p>
          <a:p>
            <a:pPr marL="0" indent="0">
              <a:buFontTx/>
              <a:buNone/>
            </a:pPr>
            <a:endParaRPr lang="en-US" dirty="0" smtClean="0"/>
          </a:p>
          <a:p>
            <a:pPr marL="228600" indent="-228600">
              <a:buFont typeface="+mj-lt"/>
              <a:buAutoNum type="arabicPeriod"/>
            </a:pPr>
            <a:r>
              <a:rPr lang="en-US" dirty="0" smtClean="0"/>
              <a:t>File &amp; Device Encryption Tools</a:t>
            </a:r>
          </a:p>
          <a:p>
            <a:pPr marL="577850" lvl="1" indent="-228600">
              <a:buFont typeface="+mj-lt"/>
              <a:buAutoNum type="arabicPeriod"/>
            </a:pPr>
            <a:r>
              <a:rPr lang="en-US" dirty="0" smtClean="0"/>
              <a:t>Ensure</a:t>
            </a:r>
            <a:r>
              <a:rPr lang="en-US" baseline="0" dirty="0" smtClean="0"/>
              <a:t> local and off-site backups are encrypted during transmission and at rest (check vendor tools &amp; procedures)</a:t>
            </a:r>
            <a:endParaRPr lang="en-US" dirty="0" smtClean="0"/>
          </a:p>
          <a:p>
            <a:pPr marL="577850" lvl="1" indent="-228600">
              <a:buFont typeface="+mj-lt"/>
              <a:buAutoNum type="arabicPeriod"/>
            </a:pPr>
            <a:r>
              <a:rPr lang="en-US" dirty="0" err="1" smtClean="0"/>
              <a:t>TrueCrypt</a:t>
            </a:r>
            <a:r>
              <a:rPr lang="en-US" dirty="0" smtClean="0"/>
              <a:t>, Imation</a:t>
            </a:r>
            <a:r>
              <a:rPr lang="en-US" baseline="0" dirty="0" smtClean="0"/>
              <a:t> Defender Collection, Sophos, </a:t>
            </a:r>
            <a:r>
              <a:rPr lang="en-US" baseline="0" dirty="0" err="1" smtClean="0"/>
              <a:t>SafeNet</a:t>
            </a:r>
            <a:r>
              <a:rPr lang="en-US" baseline="0" dirty="0" smtClean="0"/>
              <a:t>, </a:t>
            </a:r>
            <a:r>
              <a:rPr lang="en-US" baseline="0" dirty="0" err="1" smtClean="0"/>
              <a:t>BitLocker</a:t>
            </a:r>
            <a:r>
              <a:rPr lang="en-US" baseline="0" dirty="0" smtClean="0"/>
              <a:t>, Seagate </a:t>
            </a:r>
            <a:r>
              <a:rPr lang="en-US" baseline="0" dirty="0" err="1" smtClean="0"/>
              <a:t>FreeAgent</a:t>
            </a:r>
            <a:r>
              <a:rPr lang="en-US" baseline="0" dirty="0" smtClean="0"/>
              <a:t> Go Tools, etc.</a:t>
            </a:r>
          </a:p>
          <a:p>
            <a:pPr marL="228600" lvl="0" indent="-228600">
              <a:buFont typeface="+mj-lt"/>
              <a:buAutoNum type="arabicPeriod"/>
            </a:pPr>
            <a:r>
              <a:rPr lang="en-US" baseline="0" dirty="0" smtClean="0"/>
              <a:t>Set Network policies to not allow for data to remain at rest or be copied to end-points</a:t>
            </a:r>
          </a:p>
          <a:p>
            <a:pPr marL="228600" lvl="0" indent="-228600">
              <a:buFont typeface="+mj-lt"/>
              <a:buAutoNum type="arabicPeriod"/>
            </a:pPr>
            <a:r>
              <a:rPr lang="en-US" baseline="0" dirty="0" smtClean="0"/>
              <a:t>Period</a:t>
            </a:r>
          </a:p>
          <a:p>
            <a:pPr marL="228600" lvl="0" indent="-228600">
              <a:buFont typeface="+mj-lt"/>
              <a:buAutoNum type="arabicPeriod"/>
            </a:pPr>
            <a:endParaRPr lang="en-US" baseline="0" dirty="0" smtClean="0"/>
          </a:p>
          <a:p>
            <a:pPr marL="228600" lvl="0" indent="-228600">
              <a:buFont typeface="+mj-lt"/>
              <a:buAutoNum type="arabicPeriod"/>
            </a:pPr>
            <a:r>
              <a:rPr lang="en-US" baseline="0" dirty="0" smtClean="0"/>
              <a:t>Ensure security policy includes all devices that will have authorized remote access to company networks &amp; data</a:t>
            </a:r>
          </a:p>
          <a:p>
            <a:pPr marL="577850" lvl="1" indent="-228600">
              <a:buFont typeface="+mj-lt"/>
              <a:buAutoNum type="arabicPeriod"/>
            </a:pPr>
            <a:r>
              <a:rPr lang="en-US" baseline="0" dirty="0" smtClean="0"/>
              <a:t>Implement tools that can remotely ‘wipe’ remote portable devices (smart phones, PDAs, </a:t>
            </a:r>
            <a:r>
              <a:rPr lang="en-US" baseline="0" dirty="0" err="1" smtClean="0"/>
              <a:t>iPads</a:t>
            </a:r>
            <a:r>
              <a:rPr lang="en-US" baseline="0" dirty="0" smtClean="0"/>
              <a:t>).</a:t>
            </a:r>
          </a:p>
          <a:p>
            <a:pPr marL="577850" lvl="1" indent="-228600">
              <a:buFont typeface="+mj-lt"/>
              <a:buAutoNum type="arabicPeriod"/>
            </a:pPr>
            <a:r>
              <a:rPr lang="en-US" baseline="0" dirty="0" smtClean="0"/>
              <a:t>Implement tools that can remotely locate the lost or stolen device</a:t>
            </a:r>
          </a:p>
          <a:p>
            <a:pPr marL="577850" lvl="1" indent="-228600">
              <a:buFont typeface="+mj-lt"/>
              <a:buAutoNum type="arabicPeriod"/>
            </a:pPr>
            <a:r>
              <a:rPr lang="en-US" baseline="0" dirty="0" smtClean="0"/>
              <a:t>Tools that encrypt the entire hard drive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Internal Threat monitoring tools: Spector360, </a:t>
            </a:r>
            <a:r>
              <a:rPr lang="en-US" baseline="0" dirty="0" err="1" smtClean="0"/>
              <a:t>Interguard</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Agency Management </a:t>
            </a:r>
            <a:r>
              <a:rPr lang="en-US" baseline="0" dirty="0" err="1" smtClean="0"/>
              <a:t>Realtime</a:t>
            </a:r>
            <a:r>
              <a:rPr lang="en-US" baseline="0" dirty="0" smtClean="0"/>
              <a:t> Tools (i.e. Transformation Station, </a:t>
            </a:r>
            <a:r>
              <a:rPr lang="en-US" baseline="0" dirty="0" err="1" smtClean="0"/>
              <a:t>TransactNow</a:t>
            </a:r>
            <a:r>
              <a:rPr lang="en-US"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err="1" smtClean="0"/>
              <a:t>ThirdParty</a:t>
            </a:r>
            <a:r>
              <a:rPr lang="en-US" baseline="0" dirty="0" smtClean="0"/>
              <a:t>: </a:t>
            </a:r>
            <a:r>
              <a:rPr lang="en-US" baseline="0" dirty="0" err="1" smtClean="0"/>
              <a:t>Roboform</a:t>
            </a:r>
            <a:r>
              <a:rPr lang="en-US" baseline="0" dirty="0" smtClean="0"/>
              <a:t> Everywhere 7, </a:t>
            </a:r>
            <a:r>
              <a:rPr lang="en-US" baseline="0" dirty="0" err="1" smtClean="0"/>
              <a:t>Beyondtrust</a:t>
            </a:r>
            <a:r>
              <a:rPr lang="en-US" baseline="0" dirty="0" smtClean="0"/>
              <a:t>, </a:t>
            </a:r>
            <a:r>
              <a:rPr lang="en-US" baseline="0" dirty="0" err="1" smtClean="0"/>
              <a:t>IronKey</a:t>
            </a:r>
            <a:r>
              <a:rPr lang="en-US" baseline="0" dirty="0" smtClean="0"/>
              <a:t>, Cyber-Ark, </a:t>
            </a:r>
            <a:r>
              <a:rPr lang="en-US" baseline="0" dirty="0" err="1" smtClean="0"/>
              <a:t>LastPass</a:t>
            </a:r>
            <a:r>
              <a:rPr lang="en-US" baseline="0" dirty="0" smtClean="0"/>
              <a:t>, </a:t>
            </a:r>
            <a:r>
              <a:rPr lang="en-US" baseline="0" dirty="0" err="1" smtClean="0"/>
              <a:t>PasswordBank</a:t>
            </a:r>
            <a:r>
              <a:rPr lang="en-US" baseline="0" dirty="0" smtClean="0"/>
              <a:t> Enterprise, etc.</a:t>
            </a:r>
          </a:p>
          <a:p>
            <a:pPr marL="577850" lvl="1"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29</a:t>
            </a:fld>
            <a:endParaRPr lang="en-GB" dirty="0"/>
          </a:p>
        </p:txBody>
      </p:sp>
    </p:spTree>
    <p:extLst>
      <p:ext uri="{BB962C8B-B14F-4D97-AF65-F5344CB8AC3E}">
        <p14:creationId xmlns:p14="http://schemas.microsoft.com/office/powerpoint/2010/main" val="271119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Network Admin to ensure</a:t>
            </a:r>
            <a:r>
              <a:rPr lang="en-US" baseline="0" dirty="0" smtClean="0"/>
              <a:t> security and operability. Ensure proper CA SSL is in place and current.</a:t>
            </a:r>
          </a:p>
          <a:p>
            <a:pPr marL="228600" indent="-228600">
              <a:buFont typeface="+mj-lt"/>
              <a:buAutoNum type="arabicPeriod"/>
            </a:pPr>
            <a:r>
              <a:rPr lang="en-US" baseline="0" dirty="0" smtClean="0"/>
              <a:t>Change the default admin password, before the unit is operational within the network. Verify at least WPA2 Encryption Key is in place, and functional. Ensure unauthorized remote access is not possible. Include in company password policy (change Key every 60 days).</a:t>
            </a:r>
          </a:p>
          <a:p>
            <a:pPr marL="577850" lvl="1" indent="-228600">
              <a:buFont typeface="+mj-lt"/>
              <a:buAutoNum type="arabicPeriod"/>
            </a:pPr>
            <a:r>
              <a:rPr lang="en-US" baseline="0" dirty="0" smtClean="0"/>
              <a:t>Ensure laptops are secured (i.e. encrypted HD, current AV/Spyware, remote wipe)</a:t>
            </a:r>
          </a:p>
          <a:p>
            <a:pPr marL="228600" lvl="0" indent="-228600">
              <a:buFont typeface="+mj-lt"/>
              <a:buAutoNum type="arabicPeriod"/>
            </a:pPr>
            <a:r>
              <a:rPr lang="en-US" baseline="0" dirty="0" smtClean="0"/>
              <a:t>Methods</a:t>
            </a:r>
          </a:p>
          <a:p>
            <a:pPr marL="577850" lvl="1" indent="-228600">
              <a:buFont typeface="+mj-lt"/>
              <a:buAutoNum type="arabicPeriod"/>
            </a:pPr>
            <a:r>
              <a:rPr lang="en-US" baseline="0" dirty="0" smtClean="0"/>
              <a:t>Sledgehammers, metal shredders</a:t>
            </a:r>
          </a:p>
          <a:p>
            <a:pPr marL="577850" lvl="1" indent="-228600">
              <a:buFont typeface="+mj-lt"/>
              <a:buAutoNum type="arabicPeriod"/>
            </a:pPr>
            <a:r>
              <a:rPr lang="en-US" baseline="0" dirty="0" err="1" smtClean="0"/>
              <a:t>DoD</a:t>
            </a:r>
            <a:r>
              <a:rPr lang="en-US" baseline="0" dirty="0" smtClean="0"/>
              <a:t> approved software (i.e. DBAN, </a:t>
            </a:r>
            <a:r>
              <a:rPr lang="en-US" baseline="0" dirty="0" err="1" smtClean="0"/>
              <a:t>KillDisk</a:t>
            </a:r>
            <a:r>
              <a:rPr lang="en-US" baseline="0" dirty="0" smtClean="0"/>
              <a:t>, </a:t>
            </a:r>
            <a:r>
              <a:rPr lang="en-US" baseline="0" dirty="0" err="1" smtClean="0"/>
              <a:t>WipeDrive</a:t>
            </a:r>
            <a:r>
              <a:rPr lang="en-US" baseline="0" dirty="0" smtClean="0"/>
              <a:t>, </a:t>
            </a:r>
            <a:r>
              <a:rPr lang="en-US" baseline="0" dirty="0" err="1" smtClean="0"/>
              <a:t>SecureErase</a:t>
            </a:r>
            <a:r>
              <a:rPr lang="en-US" baseline="0" dirty="0" smtClean="0"/>
              <a:t>)</a:t>
            </a:r>
          </a:p>
          <a:p>
            <a:pPr marL="228600" lvl="0" indent="-228600">
              <a:buFont typeface="+mj-lt"/>
              <a:buAutoNum type="arabicPeriod"/>
            </a:pPr>
            <a:r>
              <a:rPr lang="en-US" baseline="0" dirty="0" smtClean="0"/>
              <a:t>Shredding vendors, MFP vendors, etc.</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30</a:t>
            </a:fld>
            <a:endParaRPr lang="en-GB" dirty="0"/>
          </a:p>
        </p:txBody>
      </p:sp>
    </p:spTree>
    <p:extLst>
      <p:ext uri="{BB962C8B-B14F-4D97-AF65-F5344CB8AC3E}">
        <p14:creationId xmlns:p14="http://schemas.microsoft.com/office/powerpoint/2010/main" val="225977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 Tell us a little more about TLS and how it works.</a:t>
            </a:r>
          </a:p>
          <a:p>
            <a:endParaRPr lang="en-US" dirty="0" smtClean="0"/>
          </a:p>
          <a:p>
            <a:r>
              <a:rPr lang="en-US" dirty="0" smtClean="0"/>
              <a:t>Definition of Encryption:</a:t>
            </a:r>
            <a:r>
              <a:rPr lang="en-US" baseline="0" dirty="0" smtClean="0"/>
              <a:t> </a:t>
            </a:r>
            <a:r>
              <a:rPr lang="en-US" dirty="0" smtClean="0">
                <a:effectLst/>
              </a:rPr>
              <a:t>In </a:t>
            </a:r>
            <a:r>
              <a:rPr lang="en-US" dirty="0" smtClean="0">
                <a:effectLst/>
                <a:hlinkClick r:id="rId3" action="ppaction://hlinkfile" tooltip="Cryptography"/>
              </a:rPr>
              <a:t>cryptography</a:t>
            </a:r>
            <a:r>
              <a:rPr lang="en-US" dirty="0" smtClean="0">
                <a:effectLst/>
              </a:rPr>
              <a:t>, </a:t>
            </a:r>
            <a:r>
              <a:rPr lang="en-US" b="1" dirty="0" smtClean="0">
                <a:effectLst/>
              </a:rPr>
              <a:t>encryption</a:t>
            </a:r>
            <a:r>
              <a:rPr lang="en-US" dirty="0" smtClean="0">
                <a:effectLst/>
              </a:rPr>
              <a:t> is the process of transforming </a:t>
            </a:r>
            <a:r>
              <a:rPr lang="en-US" dirty="0" smtClean="0">
                <a:effectLst/>
                <a:hlinkClick r:id="rId4" action="ppaction://hlinkfile" tooltip="Information"/>
              </a:rPr>
              <a:t>information</a:t>
            </a:r>
            <a:r>
              <a:rPr lang="en-US" dirty="0" smtClean="0">
                <a:effectLst/>
              </a:rPr>
              <a:t> (referred to as </a:t>
            </a:r>
            <a:r>
              <a:rPr lang="en-US" dirty="0" smtClean="0">
                <a:effectLst/>
                <a:hlinkClick r:id="rId5" action="ppaction://hlinkfile" tooltip="Plaintext"/>
              </a:rPr>
              <a:t>plaintext</a:t>
            </a:r>
            <a:r>
              <a:rPr lang="en-US" dirty="0" smtClean="0">
                <a:effectLst/>
              </a:rPr>
              <a:t>) using an </a:t>
            </a:r>
            <a:r>
              <a:rPr lang="en-US" dirty="0" smtClean="0">
                <a:effectLst/>
                <a:hlinkClick r:id="rId6" action="ppaction://hlinkfile" tooltip="Algorithm"/>
              </a:rPr>
              <a:t>algorithm</a:t>
            </a:r>
            <a:r>
              <a:rPr lang="en-US" dirty="0" smtClean="0">
                <a:effectLst/>
              </a:rPr>
              <a:t> (called a </a:t>
            </a:r>
            <a:r>
              <a:rPr lang="en-US" dirty="0" smtClean="0">
                <a:effectLst/>
                <a:hlinkClick r:id="rId7" action="ppaction://hlinkfile" tooltip="Cipher"/>
              </a:rPr>
              <a:t>cipher</a:t>
            </a:r>
            <a:r>
              <a:rPr lang="en-US" dirty="0" smtClean="0">
                <a:effectLst/>
              </a:rPr>
              <a:t>) to make it unreadable to anyone except those possessing special knowledge, usually referred to as a </a:t>
            </a:r>
            <a:r>
              <a:rPr lang="en-US" dirty="0" smtClean="0">
                <a:effectLst/>
                <a:hlinkClick r:id="rId8" action="ppaction://hlinkfile" tooltip="Key (cryptography)"/>
              </a:rPr>
              <a:t>key</a:t>
            </a:r>
            <a:r>
              <a:rPr lang="en-US" dirty="0" smtClean="0">
                <a:effectLst/>
              </a:rPr>
              <a:t>.</a:t>
            </a: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31</a:t>
            </a:fld>
            <a:endParaRPr lang="en-GB" dirty="0"/>
          </a:p>
        </p:txBody>
      </p:sp>
    </p:spTree>
    <p:extLst>
      <p:ext uri="{BB962C8B-B14F-4D97-AF65-F5344CB8AC3E}">
        <p14:creationId xmlns:p14="http://schemas.microsoft.com/office/powerpoint/2010/main" val="198383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effectLst/>
              </a:rPr>
              <a:t>Data at rest is not encrypted. It is only encrypted during transport between the two mail servers.</a:t>
            </a:r>
          </a:p>
          <a:p>
            <a:pPr marL="228600" indent="-228600">
              <a:buFont typeface="+mj-lt"/>
              <a:buAutoNum type="arabicPeriod"/>
            </a:pPr>
            <a:r>
              <a:rPr lang="en-US" baseline="0" dirty="0" smtClean="0">
                <a:effectLst/>
              </a:rPr>
              <a:t>Unless agency utilizes current technologies (i.e. MS Exchange 2007 and above), user will have to manually setup TLS for each recipient mail server.</a:t>
            </a:r>
          </a:p>
          <a:p>
            <a:pPr marL="228600" indent="-228600">
              <a:buFont typeface="+mj-lt"/>
              <a:buAutoNum type="arabicPeriod"/>
            </a:pPr>
            <a:r>
              <a:rPr lang="en-US" dirty="0" smtClean="0">
                <a:effectLst/>
              </a:rPr>
              <a:t>Difference between Opportunistic and Required (Mutual) TLS</a:t>
            </a:r>
          </a:p>
          <a:p>
            <a:pPr marL="228600" indent="-228600">
              <a:buFont typeface="+mj-lt"/>
              <a:buAutoNum type="arabicPeriod"/>
            </a:pPr>
            <a:r>
              <a:rPr lang="en-US" dirty="0" smtClean="0">
                <a:effectLst/>
              </a:rPr>
              <a:t>Untrusted Self-signed</a:t>
            </a:r>
            <a:r>
              <a:rPr lang="en-US" baseline="0" dirty="0" smtClean="0">
                <a:effectLst/>
              </a:rPr>
              <a:t> versus Trusted CA certificate: DNS name, distinct IP address, public key, locality info.</a:t>
            </a:r>
          </a:p>
          <a:p>
            <a:pPr marL="228600" indent="-228600">
              <a:buFont typeface="+mj-lt"/>
              <a:buAutoNum type="arabicPeriod"/>
            </a:pPr>
            <a:endParaRPr lang="en-US" baseline="0" dirty="0" smtClean="0">
              <a:effectLst/>
            </a:endParaRPr>
          </a:p>
          <a:p>
            <a:pPr marL="228600" indent="-228600">
              <a:buFont typeface="+mj-lt"/>
              <a:buAutoNum type="arabicPeriod"/>
            </a:pPr>
            <a:r>
              <a:rPr lang="en-US" baseline="0" dirty="0" smtClean="0">
                <a:effectLst/>
              </a:rPr>
              <a:t>Use secured FTP site for large attachments (i.e. anything over 10mb). Most ISPs limit email attachment sized to 20gb-50gb. These types of files will kill email server internet performance, and most likely get returned (non-deliverable).</a:t>
            </a:r>
          </a:p>
          <a:p>
            <a:pPr marL="228600" indent="-228600">
              <a:buFont typeface="+mj-lt"/>
              <a:buAutoNum type="arabicPeriod"/>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32</a:t>
            </a:fld>
            <a:endParaRPr lang="en-GB" dirty="0"/>
          </a:p>
        </p:txBody>
      </p:sp>
    </p:spTree>
    <p:extLst>
      <p:ext uri="{BB962C8B-B14F-4D97-AF65-F5344CB8AC3E}">
        <p14:creationId xmlns:p14="http://schemas.microsoft.com/office/powerpoint/2010/main" val="331759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 W</a:t>
            </a:r>
            <a:r>
              <a:rPr lang="en-US" b="1" baseline="0" dirty="0" smtClean="0"/>
              <a:t>hy  is ‘layer security’ a good practice?</a:t>
            </a:r>
            <a:endParaRPr lang="en-US" b="1"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33</a:t>
            </a:fld>
            <a:endParaRPr lang="en-GB" dirty="0"/>
          </a:p>
        </p:txBody>
      </p:sp>
    </p:spTree>
    <p:extLst>
      <p:ext uri="{BB962C8B-B14F-4D97-AF65-F5344CB8AC3E}">
        <p14:creationId xmlns:p14="http://schemas.microsoft.com/office/powerpoint/2010/main" val="2284501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 the data in</a:t>
            </a:r>
            <a:r>
              <a:rPr lang="en-US" baseline="0" dirty="0" smtClean="0"/>
              <a:t> transit and at rest.</a:t>
            </a:r>
          </a:p>
          <a:p>
            <a:r>
              <a:rPr lang="en-US" baseline="0" dirty="0" smtClean="0"/>
              <a:t>Locked filing cabinets</a:t>
            </a:r>
          </a:p>
          <a:p>
            <a:r>
              <a:rPr lang="en-US" baseline="0" dirty="0" smtClean="0"/>
              <a:t>Certificate for shredded documents</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34</a:t>
            </a:fld>
            <a:endParaRPr lang="en-GB" dirty="0"/>
          </a:p>
        </p:txBody>
      </p:sp>
    </p:spTree>
    <p:extLst>
      <p:ext uri="{BB962C8B-B14F-4D97-AF65-F5344CB8AC3E}">
        <p14:creationId xmlns:p14="http://schemas.microsoft.com/office/powerpoint/2010/main" val="36156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Mobile</a:t>
            </a:r>
            <a:r>
              <a:rPr lang="en-US" baseline="0" dirty="0" smtClean="0"/>
              <a:t> Device Security (ensure that it supports:)</a:t>
            </a:r>
            <a:endParaRPr lang="en-US" dirty="0" smtClean="0"/>
          </a:p>
          <a:p>
            <a:pPr marL="228600" indent="-228600">
              <a:buFont typeface="+mj-lt"/>
              <a:buAutoNum type="arabicPeriod"/>
            </a:pPr>
            <a:r>
              <a:rPr lang="en-US" dirty="0" smtClean="0"/>
              <a:t>Certificate</a:t>
            </a:r>
            <a:r>
              <a:rPr lang="en-US" baseline="0" dirty="0" smtClean="0"/>
              <a:t>-based authentication</a:t>
            </a:r>
          </a:p>
          <a:p>
            <a:pPr marL="228600" indent="-228600">
              <a:buFont typeface="+mj-lt"/>
              <a:buAutoNum type="arabicPeriod"/>
            </a:pPr>
            <a:r>
              <a:rPr lang="en-US" baseline="0" dirty="0" smtClean="0"/>
              <a:t>Encrypted SSL communications</a:t>
            </a:r>
          </a:p>
          <a:p>
            <a:pPr marL="228600" indent="-228600">
              <a:buFont typeface="+mj-lt"/>
              <a:buAutoNum type="arabicPeriod"/>
            </a:pPr>
            <a:r>
              <a:rPr lang="en-US" baseline="0" dirty="0" smtClean="0"/>
              <a:t>VPN client support</a:t>
            </a:r>
          </a:p>
          <a:p>
            <a:pPr marL="228600" indent="-228600">
              <a:buFont typeface="+mj-lt"/>
              <a:buAutoNum type="arabicPeriod"/>
            </a:pPr>
            <a:r>
              <a:rPr lang="en-US" baseline="0" dirty="0" smtClean="0"/>
              <a:t>Hardware encryption enabled</a:t>
            </a:r>
          </a:p>
          <a:p>
            <a:pPr marL="228600" indent="-228600">
              <a:buFont typeface="+mj-lt"/>
              <a:buAutoNum type="arabicPeriod"/>
            </a:pPr>
            <a:r>
              <a:rPr lang="en-US" baseline="0" dirty="0" smtClean="0"/>
              <a:t>Identify device location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Remote wipe from Exchange or Mobile Device Management Server (</a:t>
            </a:r>
            <a:r>
              <a:rPr lang="en-US" baseline="0" dirty="0" err="1" smtClean="0"/>
              <a:t>iCloud</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Ensure policy allows for the inspection &amp; prevention of unauthorized devices</a:t>
            </a:r>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CF8ED666-4372-485F-9851-ED435EF4ACCF}" type="slidenum">
              <a:rPr lang="en-GB" smtClean="0"/>
              <a:pPr/>
              <a:t>35</a:t>
            </a:fld>
            <a:endParaRPr lang="en-GB" dirty="0"/>
          </a:p>
        </p:txBody>
      </p:sp>
    </p:spTree>
    <p:extLst>
      <p:ext uri="{BB962C8B-B14F-4D97-AF65-F5344CB8AC3E}">
        <p14:creationId xmlns:p14="http://schemas.microsoft.com/office/powerpoint/2010/main" val="117752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a:t>
            </a:r>
            <a:r>
              <a:rPr lang="en-US" b="1" baseline="0" dirty="0" smtClean="0"/>
              <a:t> can we further protect our ever growing ‘mobile community’?</a:t>
            </a:r>
          </a:p>
          <a:p>
            <a:endParaRPr lang="en-US" dirty="0" smtClean="0"/>
          </a:p>
          <a:p>
            <a:r>
              <a:rPr lang="en-US" dirty="0" smtClean="0"/>
              <a:t>Utilize the tools you already own (i.e. Windows Firewall) as an</a:t>
            </a:r>
            <a:r>
              <a:rPr lang="en-US" baseline="0" dirty="0" smtClean="0"/>
              <a:t> added layer of security.</a:t>
            </a:r>
          </a:p>
          <a:p>
            <a:r>
              <a:rPr lang="en-US" baseline="0" dirty="0" smtClean="0"/>
              <a:t>Ensure that your devices are properly secured (windows FW, AV/Anti Spyware, mobile VPN, etc.)</a:t>
            </a:r>
          </a:p>
          <a:p>
            <a:endParaRPr lang="en-US" baseline="0" dirty="0" smtClean="0"/>
          </a:p>
          <a:p>
            <a:r>
              <a:rPr lang="en-US" baseline="0" dirty="0" smtClean="0"/>
              <a:t>If utilizing VoIP technologies, it is important to ensure proper encryption of the conversations and recorded conversations</a:t>
            </a: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36</a:t>
            </a:fld>
            <a:endParaRPr lang="en-GB" dirty="0"/>
          </a:p>
        </p:txBody>
      </p:sp>
    </p:spTree>
    <p:extLst>
      <p:ext uri="{BB962C8B-B14F-4D97-AF65-F5344CB8AC3E}">
        <p14:creationId xmlns:p14="http://schemas.microsoft.com/office/powerpoint/2010/main" val="350651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No</a:t>
            </a:r>
            <a:r>
              <a:rPr lang="en-US" b="1" baseline="0" dirty="0" smtClean="0"/>
              <a:t> matter what the size, managing a network can be a daunting task. How can the agency lessen this burden &amp; expense?</a:t>
            </a:r>
            <a:endParaRPr lang="en-US" b="1" dirty="0" smtClean="0"/>
          </a:p>
          <a:p>
            <a:endParaRPr lang="en-US" dirty="0" smtClean="0"/>
          </a:p>
          <a:p>
            <a:r>
              <a:rPr lang="en-US" dirty="0" smtClean="0"/>
              <a:t>Cloud based applications/tools such as</a:t>
            </a:r>
            <a:r>
              <a:rPr lang="en-US" baseline="0" dirty="0" smtClean="0"/>
              <a:t> Appriver’s </a:t>
            </a:r>
            <a:r>
              <a:rPr lang="en-US" baseline="0" dirty="0" err="1" smtClean="0"/>
              <a:t>Securetide</a:t>
            </a:r>
            <a:r>
              <a:rPr lang="en-US" baseline="0" dirty="0" smtClean="0"/>
              <a:t> prevent loss of employee productivity, while mitigating network exposure to unsolicited and potentially dangerous emails (social engineering) or their attachments.</a:t>
            </a:r>
            <a:endParaRPr lang="en-US" dirty="0" smtClean="0"/>
          </a:p>
          <a:p>
            <a:endParaRPr lang="en-US" dirty="0" smtClean="0"/>
          </a:p>
          <a:p>
            <a:r>
              <a:rPr lang="en-US" dirty="0" smtClean="0"/>
              <a:t>Describe</a:t>
            </a:r>
            <a:r>
              <a:rPr lang="en-US" baseline="0" dirty="0" smtClean="0"/>
              <a:t> strengths &amp; weaknesses between </a:t>
            </a:r>
            <a:r>
              <a:rPr lang="en-US" dirty="0" smtClean="0"/>
              <a:t>In-house IT staff, outsourced IT vendor, and ‘shared IT responsibilities.</a:t>
            </a:r>
          </a:p>
          <a:p>
            <a:pPr marL="228600" indent="-228600">
              <a:buFont typeface="+mj-lt"/>
              <a:buAutoNum type="arabicPeriod"/>
            </a:pPr>
            <a:r>
              <a:rPr lang="en-US" dirty="0" smtClean="0"/>
              <a:t>In-house: </a:t>
            </a:r>
          </a:p>
          <a:p>
            <a:pPr marL="577850" lvl="1" indent="-228600">
              <a:buFont typeface="+mj-lt"/>
              <a:buAutoNum type="arabicPeriod"/>
            </a:pPr>
            <a:r>
              <a:rPr lang="en-US" dirty="0" smtClean="0"/>
              <a:t>PROs: staff readily available, can wear many hats (besides IT), usually</a:t>
            </a:r>
            <a:r>
              <a:rPr lang="en-US" baseline="0" dirty="0" smtClean="0"/>
              <a:t> close by, understands the heartbeat of the agency, nearby helpdesk support.</a:t>
            </a:r>
          </a:p>
          <a:p>
            <a:pPr marL="577850" lvl="1" indent="-228600">
              <a:buFont typeface="+mj-lt"/>
              <a:buAutoNum type="arabicPeriod"/>
            </a:pPr>
            <a:r>
              <a:rPr lang="en-US" baseline="0" dirty="0" smtClean="0"/>
              <a:t>CONs: Part of payroll (costly), not 24/7 (unless bigger shop), cannot provide all necessary IT functions critical to the security of the agency, lack of expertise or continued education, vacation and sick time (uncovered network)</a:t>
            </a:r>
          </a:p>
          <a:p>
            <a:pPr marL="228600" lvl="0" indent="-228600">
              <a:buFont typeface="+mj-lt"/>
              <a:buAutoNum type="arabicPeriod"/>
            </a:pPr>
            <a:r>
              <a:rPr lang="en-US" baseline="0" dirty="0" smtClean="0"/>
              <a:t>Outsourced</a:t>
            </a:r>
          </a:p>
          <a:p>
            <a:pPr marL="577850" lvl="1" indent="-228600">
              <a:buFont typeface="+mj-lt"/>
              <a:buAutoNum type="arabicPeriod"/>
            </a:pPr>
            <a:r>
              <a:rPr lang="en-US" baseline="0" dirty="0" smtClean="0"/>
              <a:t>PROs: 24/7 assistance, team of experts, cost effective (flat monthly fee), </a:t>
            </a:r>
            <a:r>
              <a:rPr lang="en-US" baseline="0" dirty="0" err="1" smtClean="0"/>
              <a:t>forecastable</a:t>
            </a:r>
            <a:r>
              <a:rPr lang="en-US" baseline="0" dirty="0" smtClean="0"/>
              <a:t> investment, provide all necessary IT needs (i.e. consulting, helpdesk, network admin, project work, etc.)</a:t>
            </a:r>
          </a:p>
          <a:p>
            <a:pPr marL="577850" lvl="1" indent="-228600">
              <a:buFont typeface="+mj-lt"/>
              <a:buAutoNum type="arabicPeriod"/>
            </a:pPr>
            <a:r>
              <a:rPr lang="en-US" baseline="0" dirty="0" smtClean="0"/>
              <a:t>CONs: Not closely held by agency, might not know the ‘heartbeat’ of the agency’s IT needs, usually not ‘on-site’ for immediate IT needs.</a:t>
            </a:r>
          </a:p>
          <a:p>
            <a:pPr marL="228600" lvl="0" indent="-228600">
              <a:buFont typeface="+mj-lt"/>
              <a:buAutoNum type="arabicPeriod"/>
            </a:pPr>
            <a:r>
              <a:rPr lang="en-US" baseline="0" dirty="0" smtClean="0"/>
              <a:t>Partnership (Shared responsibilities)</a:t>
            </a:r>
          </a:p>
          <a:p>
            <a:pPr marL="577850" lvl="1" indent="-228600">
              <a:buFont typeface="+mj-lt"/>
              <a:buAutoNum type="arabicPeriod"/>
            </a:pPr>
            <a:r>
              <a:rPr lang="en-US" baseline="0" dirty="0" smtClean="0"/>
              <a:t>PROs: Allows agency IT staff to concentrate on IT projects, life-cycle management, time off to regenerate, shared service desk tools, tight collaboration, services and project completed on time.</a:t>
            </a:r>
          </a:p>
          <a:p>
            <a:pPr marL="577850" lvl="1" indent="-228600">
              <a:buFont typeface="+mj-lt"/>
              <a:buAutoNum type="arabicPeriod"/>
            </a:pPr>
            <a:r>
              <a:rPr lang="en-US" dirty="0" smtClean="0"/>
              <a:t>CONs: Security of Third-party IT vendor </a:t>
            </a:r>
            <a:r>
              <a:rPr lang="en-US" baseline="0" dirty="0" smtClean="0"/>
              <a:t>(agency greatly benefits at time the agency is having to hire another in-house tech)</a:t>
            </a:r>
            <a:endParaRPr lang="en-US" dirty="0" smtClean="0"/>
          </a:p>
          <a:p>
            <a:endParaRPr lang="en-US" dirty="0" smtClean="0"/>
          </a:p>
          <a:p>
            <a:r>
              <a:rPr lang="en-US" dirty="0" smtClean="0"/>
              <a:t>Strong partnership (shared responsibilities between in-house and outsourced IT</a:t>
            </a:r>
            <a:r>
              <a:rPr lang="en-US" baseline="0" dirty="0" smtClean="0"/>
              <a:t> vendor.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37</a:t>
            </a:fld>
            <a:endParaRPr lang="en-GB" dirty="0"/>
          </a:p>
        </p:txBody>
      </p:sp>
    </p:spTree>
    <p:extLst>
      <p:ext uri="{BB962C8B-B14F-4D97-AF65-F5344CB8AC3E}">
        <p14:creationId xmlns:p14="http://schemas.microsoft.com/office/powerpoint/2010/main" val="47292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other</a:t>
            </a:r>
            <a:r>
              <a:rPr lang="en-US" b="1" baseline="0" dirty="0" smtClean="0"/>
              <a:t> benefits can the agent take advantage of, by following a ‘best practices’ model?</a:t>
            </a:r>
            <a:endParaRPr lang="en-US" b="1"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Besides mitigating their risk of exposure, liability, and incrimination… the benefits of increased network and employee productivity, and their</a:t>
            </a:r>
            <a:r>
              <a:rPr lang="en-US" b="0" baseline="0" dirty="0" smtClean="0"/>
              <a:t> ability to use their expertise with educating their existing </a:t>
            </a:r>
            <a:r>
              <a:rPr lang="en-US" b="0" baseline="0" smtClean="0"/>
              <a:t>and potential </a:t>
            </a:r>
            <a:r>
              <a:rPr lang="en-US" b="0" baseline="0" dirty="0" smtClean="0"/>
              <a:t>clients on the importance of security and investments in E&amp;O </a:t>
            </a:r>
            <a:r>
              <a:rPr lang="en-US" b="0" baseline="0" smtClean="0"/>
              <a:t>coverage.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smtClean="0"/>
              <a:t>The work you do on agency information security becomes an important value add to the risk management services you provide your clients.</a:t>
            </a:r>
            <a:r>
              <a:rPr lang="en-US" b="0" dirty="0" smtClean="0">
                <a:solidFill>
                  <a:srgbClr val="CC3300"/>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smtClean="0">
                <a:solidFill>
                  <a:srgbClr val="CC3300"/>
                </a:solidFill>
              </a:rPr>
              <a:t>And can lead to the</a:t>
            </a:r>
            <a:r>
              <a:rPr lang="en-US" b="0" baseline="0" dirty="0" smtClean="0">
                <a:solidFill>
                  <a:srgbClr val="CC3300"/>
                </a:solidFill>
              </a:rPr>
              <a:t> generation of new revenues in E&amp;O coverage.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rgbClr val="CC3300"/>
                </a:solidFill>
              </a:rPr>
              <a:t>Hold security seminars within your local business chapters.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rgbClr val="CC3300"/>
                </a:solidFill>
              </a:rPr>
              <a:t>Partner with your reputable and proven IT vendor to help assist your client in this area (offer their services and consulting to your clients).</a:t>
            </a:r>
            <a:endParaRPr lang="en-US" b="0" dirty="0" smtClean="0">
              <a:solidFill>
                <a:srgbClr val="CC3300"/>
              </a:solidFill>
            </a:endParaRPr>
          </a:p>
          <a:p>
            <a:endParaRPr lang="en-US" b="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38</a:t>
            </a:fld>
            <a:endParaRPr lang="en-GB" dirty="0"/>
          </a:p>
        </p:txBody>
      </p:sp>
    </p:spTree>
    <p:extLst>
      <p:ext uri="{BB962C8B-B14F-4D97-AF65-F5344CB8AC3E}">
        <p14:creationId xmlns:p14="http://schemas.microsoft.com/office/powerpoint/2010/main" val="314166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39</a:t>
            </a:fld>
            <a:endParaRPr lang="en-GB" dirty="0"/>
          </a:p>
        </p:txBody>
      </p:sp>
    </p:spTree>
    <p:extLst>
      <p:ext uri="{BB962C8B-B14F-4D97-AF65-F5344CB8AC3E}">
        <p14:creationId xmlns:p14="http://schemas.microsoft.com/office/powerpoint/2010/main" val="165294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40</a:t>
            </a:fld>
            <a:endParaRPr lang="en-GB" dirty="0"/>
          </a:p>
        </p:txBody>
      </p:sp>
    </p:spTree>
    <p:extLst>
      <p:ext uri="{BB962C8B-B14F-4D97-AF65-F5344CB8AC3E}">
        <p14:creationId xmlns:p14="http://schemas.microsoft.com/office/powerpoint/2010/main" val="2095991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41</a:t>
            </a:fld>
            <a:endParaRPr lang="en-GB" dirty="0"/>
          </a:p>
        </p:txBody>
      </p:sp>
    </p:spTree>
    <p:extLst>
      <p:ext uri="{BB962C8B-B14F-4D97-AF65-F5344CB8AC3E}">
        <p14:creationId xmlns:p14="http://schemas.microsoft.com/office/powerpoint/2010/main" val="222644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42</a:t>
            </a:fld>
            <a:endParaRPr lang="en-GB" dirty="0"/>
          </a:p>
        </p:txBody>
      </p:sp>
    </p:spTree>
    <p:extLst>
      <p:ext uri="{BB962C8B-B14F-4D97-AF65-F5344CB8AC3E}">
        <p14:creationId xmlns:p14="http://schemas.microsoft.com/office/powerpoint/2010/main" val="910589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56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10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11</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ED666-4372-485F-9851-ED435EF4ACCF}" type="slidenum">
              <a:rPr lang="en-GB" smtClean="0"/>
              <a:pPr/>
              <a:t>23</a:t>
            </a:fld>
            <a:endParaRPr lang="en-GB" dirty="0"/>
          </a:p>
        </p:txBody>
      </p:sp>
    </p:spTree>
    <p:extLst>
      <p:ext uri="{BB962C8B-B14F-4D97-AF65-F5344CB8AC3E}">
        <p14:creationId xmlns:p14="http://schemas.microsoft.com/office/powerpoint/2010/main" val="110312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can security</a:t>
            </a:r>
            <a:r>
              <a:rPr lang="en-US" b="1" baseline="0" dirty="0" smtClean="0"/>
              <a:t> benefit the agency’s bottom line?</a:t>
            </a:r>
            <a:endParaRPr lang="en-US" b="1" dirty="0" smtClean="0"/>
          </a:p>
          <a:p>
            <a:endParaRPr lang="en-US" dirty="0" smtClean="0"/>
          </a:p>
          <a:p>
            <a:r>
              <a:rPr lang="en-US" dirty="0" smtClean="0"/>
              <a:t>Properly Implemented and managed</a:t>
            </a:r>
            <a:r>
              <a:rPr lang="en-US" baseline="0" dirty="0" smtClean="0"/>
              <a:t> Security leads to an increase in agency productivity (i.e. preventable system downtime &amp; productivity due to attacks, poorly managed networks, unmanaged employees)</a:t>
            </a:r>
          </a:p>
          <a:p>
            <a:r>
              <a:rPr lang="en-US" baseline="0" dirty="0" smtClean="0"/>
              <a:t>Time is money:</a:t>
            </a:r>
          </a:p>
          <a:p>
            <a:r>
              <a:rPr lang="en-US" baseline="0" dirty="0" smtClean="0"/>
              <a:t>$20 per hour per employee </a:t>
            </a:r>
          </a:p>
          <a:p>
            <a:r>
              <a:rPr lang="en-US" baseline="0" dirty="0" smtClean="0"/>
              <a:t>1 hour of ‘avoidable’ lost productivity per employee per day = A loss of $5,000 per year</a:t>
            </a:r>
          </a:p>
          <a:p>
            <a:r>
              <a:rPr lang="en-US" baseline="0" dirty="0" smtClean="0"/>
              <a:t>20 user office = $100,000 per year in lost income.</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24</a:t>
            </a:fld>
            <a:endParaRPr lang="en-GB" dirty="0"/>
          </a:p>
        </p:txBody>
      </p:sp>
    </p:spTree>
    <p:extLst>
      <p:ext uri="{BB962C8B-B14F-4D97-AF65-F5344CB8AC3E}">
        <p14:creationId xmlns:p14="http://schemas.microsoft.com/office/powerpoint/2010/main" val="1800584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3.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jpeg"/><Relationship Id="rId4" Type="http://schemas.openxmlformats.org/officeDocument/2006/relationships/tags" Target="../tags/tag13.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8.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oAutofit/>
          </a:bodyPr>
          <a:lstStyle>
            <a:lvl1pPr algn="l">
              <a:lnSpc>
                <a:spcPct val="80000"/>
              </a:lnSpc>
              <a:defRPr sz="4800">
                <a:solidFill>
                  <a:srgbClr val="FFFFFF"/>
                </a:solidFill>
                <a:latin typeface="SwissReSans Light" pitchFamily="34" charset="0"/>
              </a:defRPr>
            </a:lvl1pPr>
          </a:lstStyle>
          <a:p>
            <a:r>
              <a:rPr lang="en-GB" smtClean="0"/>
              <a:t>Click to edit Master title style</a:t>
            </a:r>
            <a:endParaRPr lang="en-GB" dirty="0"/>
          </a:p>
        </p:txBody>
      </p:sp>
      <p:sp>
        <p:nvSpPr>
          <p:cNvPr id="3" name="Subtitle 2"/>
          <p:cNvSpPr>
            <a:spLocks noGrp="1"/>
          </p:cNvSpPr>
          <p:nvPr>
            <p:ph type="subTitle" idx="1"/>
          </p:nvPr>
        </p:nvSpPr>
        <p:spPr bwMode="black">
          <a:xfrm>
            <a:off x="755650" y="2883662"/>
            <a:ext cx="6048375" cy="863600"/>
          </a:xfrm>
        </p:spPr>
        <p:txBody>
          <a:bodyPr/>
          <a:lstStyle>
            <a:lvl1pPr marL="0" indent="0" algn="l">
              <a:lnSpc>
                <a:spcPct val="100000"/>
              </a:lnSpc>
              <a:spcBef>
                <a:spcPts val="120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9" name="Classification"/>
          <p:cNvSpPr txBox="1">
            <a:spLocks noChangeArrowheads="1"/>
          </p:cNvSpPr>
          <p:nvPr userDrawn="1">
            <p:custDataLst>
              <p:tags r:id="rId2"/>
            </p:custDataLst>
          </p:nvPr>
        </p:nvSpPr>
        <p:spPr bwMode="black">
          <a:xfrm>
            <a:off x="6804025" y="5805487"/>
            <a:ext cx="2089150" cy="360362"/>
          </a:xfrm>
          <a:prstGeom prst="rect">
            <a:avLst/>
          </a:prstGeom>
          <a:noFill/>
          <a:ln w="9525" algn="ctr">
            <a:noFill/>
            <a:miter lim="800000"/>
            <a:headEnd/>
            <a:tailEnd/>
          </a:ln>
          <a:effectLst/>
        </p:spPr>
        <p:txBody>
          <a:bodyPr wrap="square" lIns="0" tIns="0" rIns="0" bIns="0" anchor="b"/>
          <a:lstStyle/>
          <a:p>
            <a:pPr>
              <a:buClrTx/>
              <a:buSzTx/>
              <a:buFontTx/>
              <a:buNone/>
            </a:pPr>
            <a:endParaRPr lang="en-GB" sz="900" b="1" dirty="0">
              <a:latin typeface="SwissReSans" pitchFamily="34" charset="0"/>
            </a:endParaRPr>
          </a:p>
        </p:txBody>
      </p:sp>
      <p:pic>
        <p:nvPicPr>
          <p:cNvPr id="10" name="Picture 9"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pic>
        <p:nvPicPr>
          <p:cNvPr id="12" name="Picture 11" descr="BigIProfessionalLiability-[Converted].jpg"/>
          <p:cNvPicPr>
            <a:picLocks noChangeAspect="1"/>
          </p:cNvPicPr>
          <p:nvPr userDrawn="1"/>
        </p:nvPicPr>
        <p:blipFill>
          <a:blip r:embed="rId6" cstate="print"/>
          <a:stretch>
            <a:fillRect/>
          </a:stretch>
        </p:blipFill>
        <p:spPr>
          <a:xfrm>
            <a:off x="6876256" y="6321690"/>
            <a:ext cx="1872208" cy="321627"/>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Slide Number Placeholder 10"/>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5" name="Title 4"/>
          <p:cNvSpPr>
            <a:spLocks noGrp="1"/>
          </p:cNvSpPr>
          <p:nvPr>
            <p:ph type="title"/>
          </p:nvPr>
        </p:nvSpPr>
        <p:spPr/>
        <p:txBody>
          <a:bodyPr/>
          <a:lstStyle/>
          <a:p>
            <a:r>
              <a:rPr lang="en-GB" smtClean="0"/>
              <a:t>Click to edit Master title style</a:t>
            </a:r>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solidFill>
          <a:srgbClr val="D1DCD6"/>
        </a:solidFill>
        <a:effectLst/>
      </p:bgPr>
    </p:bg>
    <p:spTree>
      <p:nvGrpSpPr>
        <p:cNvPr id="1" name=""/>
        <p:cNvGrpSpPr/>
        <p:nvPr/>
      </p:nvGrpSpPr>
      <p:grpSpPr>
        <a:xfrm>
          <a:off x="0" y="0"/>
          <a:ext cx="0" cy="0"/>
          <a:chOff x="0" y="0"/>
          <a:chExt cx="0" cy="0"/>
        </a:xfrm>
      </p:grpSpPr>
      <p:pic>
        <p:nvPicPr>
          <p:cNvPr id="9" name="Picture 8" descr="Default_Section_Xwwww.png"/>
          <p:cNvPicPr>
            <a:picLocks/>
          </p:cNvPicPr>
          <p:nvPr userDrawn="1">
            <p:custDataLst>
              <p:tags r:id="rId2"/>
            </p:custDataLst>
          </p:nvPr>
        </p:nvPicPr>
        <p:blipFill>
          <a:blip r:embed="rId8" cstate="print"/>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755651" y="1628800"/>
            <a:ext cx="6048375" cy="1181862"/>
          </a:xfrm>
        </p:spPr>
        <p:txBody>
          <a:bodyPr vert="horz" lIns="0" tIns="0" rIns="0" bIns="0" rtlCol="0" anchor="b"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mtClean="0"/>
              <a:t>Click to edit Master title style</a:t>
            </a:r>
            <a:endParaRPr lang="en-GB" dirty="0"/>
          </a:p>
        </p:txBody>
      </p:sp>
      <p:sp>
        <p:nvSpPr>
          <p:cNvPr id="11" name="Classification"/>
          <p:cNvSpPr txBox="1">
            <a:spLocks noChangeArrowheads="1"/>
          </p:cNvSpPr>
          <p:nvPr userDrawn="1">
            <p:custDataLst>
              <p:tags r:id="rId3"/>
            </p:custDataLst>
          </p:nvPr>
        </p:nvSpPr>
        <p:spPr bwMode="black">
          <a:xfrm>
            <a:off x="6804025" y="5805487"/>
            <a:ext cx="2089150" cy="360362"/>
          </a:xfrm>
          <a:prstGeom prst="rect">
            <a:avLst/>
          </a:prstGeom>
          <a:noFill/>
          <a:ln w="9525" algn="ctr">
            <a:noFill/>
            <a:miter lim="800000"/>
            <a:headEnd/>
            <a:tailEnd/>
          </a:ln>
          <a:effectLst/>
        </p:spPr>
        <p:txBody>
          <a:bodyPr wrap="square" lIns="0" tIns="0" rIns="0" bIns="0" anchor="b"/>
          <a:lstStyle/>
          <a:p>
            <a:pPr>
              <a:buClrTx/>
              <a:buSzTx/>
              <a:buFontTx/>
              <a:buNone/>
            </a:pPr>
            <a:endParaRPr lang="en-GB" sz="900" b="1" dirty="0">
              <a:solidFill>
                <a:srgbClr val="FFFFFF"/>
              </a:solidFill>
              <a:latin typeface="SwissReSans" pitchFamily="34" charset="0"/>
            </a:endParaRPr>
          </a:p>
        </p:txBody>
      </p:sp>
      <p:sp>
        <p:nvSpPr>
          <p:cNvPr id="12" name="TextBox 11"/>
          <p:cNvSpPr txBox="1">
            <a:spLocks/>
          </p:cNvSpPr>
          <p:nvPr userDrawn="1">
            <p:custDataLst>
              <p:tags r:id="rId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endParaRPr lang="en-GB" sz="1000" kern="1200" dirty="0">
              <a:solidFill>
                <a:srgbClr val="FFFFFF"/>
              </a:solidFill>
              <a:latin typeface="SwissReSans" pitchFamily="34" charset="0"/>
              <a:ea typeface="+mn-ea"/>
              <a:cs typeface="+mn-cs"/>
            </a:endParaRPr>
          </a:p>
        </p:txBody>
      </p:sp>
      <p:sp>
        <p:nvSpPr>
          <p:cNvPr id="13" name="Slide Number Placeholder 12"/>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10" name="Text Placeholder 9"/>
          <p:cNvSpPr>
            <a:spLocks noGrp="1"/>
          </p:cNvSpPr>
          <p:nvPr>
            <p:ph type="body" sz="quarter" idx="12"/>
          </p:nvPr>
        </p:nvSpPr>
        <p:spPr>
          <a:xfrm>
            <a:off x="755651" y="2883687"/>
            <a:ext cx="6048375" cy="863600"/>
          </a:xfrm>
        </p:spPr>
        <p:txBody>
          <a:bodyPr/>
          <a:lstStyle>
            <a:lvl1pPr>
              <a:defRPr sz="18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pic>
        <p:nvPicPr>
          <p:cNvPr id="14" name="Picture 13" descr="Logo_White.png"/>
          <p:cNvPicPr>
            <a:picLocks noChangeAspect="1"/>
          </p:cNvPicPr>
          <p:nvPr userDrawn="1">
            <p:custDataLst>
              <p:tags r:id="rId5"/>
            </p:custDataLst>
          </p:nvPr>
        </p:nvPicPr>
        <p:blipFill>
          <a:blip r:embed="rId9" cstate="print"/>
          <a:stretch>
            <a:fillRect/>
          </a:stretch>
        </p:blipFill>
        <p:spPr bwMode="gray">
          <a:xfrm>
            <a:off x="6804025" y="260350"/>
            <a:ext cx="1000125" cy="581025"/>
          </a:xfrm>
          <a:prstGeom prst="rect">
            <a:avLst/>
          </a:prstGeom>
        </p:spPr>
      </p:pic>
      <p:sp>
        <p:nvSpPr>
          <p:cNvPr id="15" name="TextBox 14"/>
          <p:cNvSpPr txBox="1"/>
          <p:nvPr userDrawn="1">
            <p:custDataLst>
              <p:tags r:id="rId6"/>
            </p:custDataLst>
          </p:nvPr>
        </p:nvSpPr>
        <p:spPr bwMode="gray">
          <a:xfrm>
            <a:off x="755650" y="188912"/>
            <a:ext cx="5256212" cy="276999"/>
          </a:xfrm>
          <a:prstGeom prst="rect">
            <a:avLst/>
          </a:prstGeom>
          <a:noFill/>
        </p:spPr>
        <p:txBody>
          <a:bodyPr vert="horz" wrap="square" lIns="0" tIns="0" rIns="0" bIns="0" rtlCol="0" anchor="t">
            <a:noAutofit/>
          </a:bodyPr>
          <a:lstStyle/>
          <a:p>
            <a:pPr marL="0" algn="l" defTabSz="914400" rtl="0" eaLnBrk="1" latinLnBrk="0" hangingPunct="1">
              <a:buNone/>
            </a:pPr>
            <a:r>
              <a:rPr lang="" sz="1900" b="0" i="0" u="none" baseline="0" smtClean="0">
                <a:solidFill>
                  <a:srgbClr val="FFFFFF"/>
                </a:solidFill>
                <a:effectLst/>
                <a:latin typeface="SwissReSans Light"/>
              </a:rPr>
              <a:t>Corporate Solutions</a:t>
            </a:r>
            <a:endParaRPr lang="" sz="1900" b="0" i="0" u="none" baseline="0" dirty="0" err="1" smtClean="0">
              <a:solidFill>
                <a:srgbClr val="FFFFFF"/>
              </a:solidFill>
              <a:effectLst/>
              <a:latin typeface="SwissReSans Light"/>
            </a:endParaRPr>
          </a:p>
        </p:txBody>
      </p:sp>
      <p:pic>
        <p:nvPicPr>
          <p:cNvPr id="17" name="Picture 16" descr="BigIProfessionalLiability-[Converted].jpg"/>
          <p:cNvPicPr>
            <a:picLocks noChangeAspect="1"/>
          </p:cNvPicPr>
          <p:nvPr userDrawn="1"/>
        </p:nvPicPr>
        <p:blipFill>
          <a:blip r:embed="rId10" cstate="print"/>
          <a:stretch>
            <a:fillRect/>
          </a:stretch>
        </p:blipFill>
        <p:spPr>
          <a:xfrm>
            <a:off x="6948264" y="5877272"/>
            <a:ext cx="1872208" cy="321627"/>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755650" y="1628775"/>
            <a:ext cx="3816350"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Content Placeholder 3"/>
          <p:cNvSpPr>
            <a:spLocks noGrp="1"/>
          </p:cNvSpPr>
          <p:nvPr>
            <p:ph sz="half" idx="2"/>
          </p:nvPr>
        </p:nvSpPr>
        <p:spPr bwMode="black">
          <a:xfrm>
            <a:off x="4786314" y="1628775"/>
            <a:ext cx="3817936"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Slide Number Placeholder 6"/>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6" name="Title 5"/>
          <p:cNvSpPr>
            <a:spLocks noGrp="1"/>
          </p:cNvSpPr>
          <p:nvPr>
            <p:ph type="title"/>
          </p:nvPr>
        </p:nvSpPr>
        <p:spPr/>
        <p:txBody>
          <a:bodyPr/>
          <a:lstStyle/>
          <a:p>
            <a:r>
              <a:rPr lang="en-GB" smtClean="0"/>
              <a:t>Click to edit Master title style</a:t>
            </a:r>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bwMode="black"/>
        <p:txBody>
          <a:bodyPr/>
          <a:lstStyle/>
          <a:p>
            <a:fld id="{8E9F59B9-8094-4618-B073-21DD649DF751}" type="slidenum">
              <a:rPr lang="en-GB" smtClean="0"/>
              <a:pPr/>
              <a:t>‹#›</a:t>
            </a:fld>
            <a:endParaRPr lang="en-GB" dirty="0"/>
          </a:p>
        </p:txBody>
      </p:sp>
      <p:sp>
        <p:nvSpPr>
          <p:cNvPr id="4" name="Title 3"/>
          <p:cNvSpPr>
            <a:spLocks noGrp="1"/>
          </p:cNvSpPr>
          <p:nvPr>
            <p:ph type="title"/>
          </p:nvPr>
        </p:nvSpPr>
        <p:spPr/>
        <p:txBody>
          <a:bodyPr/>
          <a:lstStyle/>
          <a:p>
            <a:r>
              <a:rPr lang="en-GB"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black"/>
        <p:txBody>
          <a:bodyPr/>
          <a:lstStyle/>
          <a:p>
            <a:fld id="{8E9F59B9-8094-4618-B073-21DD649DF751}" type="slidenum">
              <a:rPr lang="en-GB" smtClean="0"/>
              <a:pPr/>
              <a:t>‹#›</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lassification"/>
          <p:cNvSpPr txBox="1">
            <a:spLocks noChangeArrowheads="1"/>
          </p:cNvSpPr>
          <p:nvPr userDrawn="1">
            <p:custDataLst>
              <p:tags r:id="rId2"/>
            </p:custDataLst>
          </p:nvPr>
        </p:nvSpPr>
        <p:spPr bwMode="black">
          <a:xfrm>
            <a:off x="6804025" y="5805487"/>
            <a:ext cx="2089150" cy="360362"/>
          </a:xfrm>
          <a:prstGeom prst="rect">
            <a:avLst/>
          </a:prstGeom>
          <a:noFill/>
          <a:ln w="9525" algn="ctr">
            <a:noFill/>
            <a:miter lim="800000"/>
            <a:headEnd/>
            <a:tailEnd/>
          </a:ln>
          <a:effectLst/>
        </p:spPr>
        <p:txBody>
          <a:bodyPr wrap="square" lIns="0" tIns="0" rIns="0" bIns="0" anchor="b"/>
          <a:lstStyle/>
          <a:p>
            <a:pPr>
              <a:buClrTx/>
              <a:buSzTx/>
              <a:buFontTx/>
              <a:buNone/>
            </a:pPr>
            <a:endParaRPr lang="en-GB" sz="900" b="1" dirty="0">
              <a:latin typeface="SwissReSans" pitchFamily="34" charset="0"/>
            </a:endParaRPr>
          </a:p>
        </p:txBody>
      </p:sp>
      <p:sp>
        <p:nvSpPr>
          <p:cNvPr id="7" name="Slide Number Placeholder 6"/>
          <p:cNvSpPr>
            <a:spLocks noGrp="1"/>
          </p:cNvSpPr>
          <p:nvPr>
            <p:ph type="sldNum" sz="quarter" idx="11"/>
          </p:nvPr>
        </p:nvSpPr>
        <p:spPr/>
        <p:txBody>
          <a:bodyPr/>
          <a:lstStyle/>
          <a:p>
            <a:fld id="{8E9F59B9-8094-4618-B073-21DD649DF751}" type="slidenum">
              <a:rPr lang="en-GB" smtClean="0"/>
              <a:pPr/>
              <a:t>‹#›</a:t>
            </a:fld>
            <a:endParaRPr lang="en-GB" dirty="0"/>
          </a:p>
        </p:txBody>
      </p:sp>
      <p:sp>
        <p:nvSpPr>
          <p:cNvPr id="9" name="Footer"/>
          <p:cNvSpPr txBox="1">
            <a:spLocks/>
          </p:cNvSpPr>
          <p:nvPr userDrawn="1">
            <p:custDataLst>
              <p:tags r:id="rId3"/>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endParaRPr lang="en-GB" sz="1000" kern="1200" dirty="0">
              <a:solidFill>
                <a:srgbClr val="FFFFFF"/>
              </a:solidFill>
              <a:latin typeface="SwissReSans" pitchFamily="34" charset="0"/>
              <a:ea typeface="+mn-ea"/>
              <a:cs typeface="+mn-cs"/>
            </a:endParaRPr>
          </a:p>
        </p:txBody>
      </p:sp>
      <p:pic>
        <p:nvPicPr>
          <p:cNvPr id="8" name="Picture 7" descr="Logo_White.png"/>
          <p:cNvPicPr>
            <a:picLocks noChangeAspect="1"/>
          </p:cNvPicPr>
          <p:nvPr userDrawn="1">
            <p:custDataLst>
              <p:tags r:id="rId4"/>
            </p:custDataLst>
          </p:nvPr>
        </p:nvPicPr>
        <p:blipFill>
          <a:blip r:embed="rId6" cstate="print"/>
          <a:stretch>
            <a:fillRect/>
          </a:stretch>
        </p:blipFill>
        <p:spPr bwMode="gray">
          <a:xfrm>
            <a:off x="6804025" y="260350"/>
            <a:ext cx="1000125" cy="581025"/>
          </a:xfrm>
          <a:prstGeom prst="rect">
            <a:avLst/>
          </a:prstGeom>
        </p:spPr>
      </p:pic>
      <p:pic>
        <p:nvPicPr>
          <p:cNvPr id="11" name="Picture 10" descr="BigIProfessionalLiability-[Converted].jpg"/>
          <p:cNvPicPr>
            <a:picLocks noChangeAspect="1"/>
          </p:cNvPicPr>
          <p:nvPr userDrawn="1"/>
        </p:nvPicPr>
        <p:blipFill>
          <a:blip r:embed="rId7" cstate="print"/>
          <a:stretch>
            <a:fillRect/>
          </a:stretch>
        </p:blipFill>
        <p:spPr>
          <a:xfrm>
            <a:off x="6876256" y="5805264"/>
            <a:ext cx="1872208" cy="321627"/>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smtClean="0"/>
              <a:t>Click to edit Master title style</a:t>
            </a:r>
            <a:endParaRPr lang="en-GB" dirty="0"/>
          </a:p>
        </p:txBody>
      </p:sp>
      <p:sp>
        <p:nvSpPr>
          <p:cNvPr id="9" name="Classification"/>
          <p:cNvSpPr txBox="1">
            <a:spLocks noChangeArrowheads="1"/>
          </p:cNvSpPr>
          <p:nvPr userDrawn="1">
            <p:custDataLst>
              <p:tags r:id="rId2"/>
            </p:custDataLst>
          </p:nvPr>
        </p:nvSpPr>
        <p:spPr bwMode="black">
          <a:xfrm>
            <a:off x="6804025" y="5805487"/>
            <a:ext cx="2089150" cy="360362"/>
          </a:xfrm>
          <a:prstGeom prst="rect">
            <a:avLst/>
          </a:prstGeom>
          <a:noFill/>
          <a:ln w="9525" algn="ctr">
            <a:noFill/>
            <a:miter lim="800000"/>
            <a:headEnd/>
            <a:tailEnd/>
          </a:ln>
          <a:effectLst/>
        </p:spPr>
        <p:txBody>
          <a:bodyPr wrap="square" lIns="0" tIns="0" rIns="0" bIns="0" anchor="b"/>
          <a:lstStyle/>
          <a:p>
            <a:pPr>
              <a:buClrTx/>
              <a:buSzTx/>
              <a:buFontTx/>
              <a:buNone/>
            </a:pPr>
            <a:endParaRPr lang="en-GB" sz="900" b="1" dirty="0">
              <a:latin typeface="SwissReSans" pitchFamily="34" charset="0"/>
            </a:endParaRPr>
          </a:p>
        </p:txBody>
      </p:sp>
      <p:pic>
        <p:nvPicPr>
          <p:cNvPr id="6" name="Picture 5"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pic>
        <p:nvPicPr>
          <p:cNvPr id="7" name="Picture 6" descr="BigIProfessionalLiability-[Converted].jpg"/>
          <p:cNvPicPr>
            <a:picLocks noChangeAspect="1"/>
          </p:cNvPicPr>
          <p:nvPr userDrawn="1"/>
        </p:nvPicPr>
        <p:blipFill>
          <a:blip r:embed="rId6" cstate="print"/>
          <a:stretch>
            <a:fillRect/>
          </a:stretch>
        </p:blipFill>
        <p:spPr>
          <a:xfrm>
            <a:off x="6876256" y="5949280"/>
            <a:ext cx="1872208" cy="321627"/>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Band_BW"/>
          <p:cNvSpPr>
            <a:spLocks/>
          </p:cNvSpPr>
          <p:nvPr>
            <p:custDataLst>
              <p:tags r:id="rId10"/>
            </p:custDataLst>
          </p:nvPr>
        </p:nvSpPr>
        <p:spPr>
          <a:xfrm>
            <a:off x="0" y="6237288"/>
            <a:ext cx="9144000" cy="427037"/>
          </a:xfrm>
          <a:prstGeom prst="rect">
            <a:avLst/>
          </a:prstGeom>
          <a:solidFill>
            <a:srgbClr val="D0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efault_Footer.jpg"/>
          <p:cNvPicPr>
            <a:picLocks/>
          </p:cNvPicPr>
          <p:nvPr>
            <p:custDataLst>
              <p:tags r:id="rId11"/>
            </p:custDataLst>
          </p:nvPr>
        </p:nvPicPr>
        <p:blipFill>
          <a:blip r:embed="rId17" cstate="print"/>
          <a:stretch>
            <a:fillRect/>
          </a:stretch>
        </p:blipFill>
        <p:spPr bwMode="hidden">
          <a:xfrm>
            <a:off x="0" y="6237287"/>
            <a:ext cx="9144000" cy="427037"/>
          </a:xfrm>
          <a:prstGeom prst="rect">
            <a:avLst/>
          </a:prstGeom>
        </p:spPr>
      </p:pic>
      <p:sp>
        <p:nvSpPr>
          <p:cNvPr id="2" name="Title Placeholder 1"/>
          <p:cNvSpPr>
            <a:spLocks noGrp="1"/>
          </p:cNvSpPr>
          <p:nvPr>
            <p:ph type="title"/>
          </p:nvPr>
        </p:nvSpPr>
        <p:spPr bwMode="black">
          <a:xfrm>
            <a:off x="755651" y="476251"/>
            <a:ext cx="5832475" cy="865187"/>
          </a:xfrm>
          <a:prstGeom prst="rect">
            <a:avLst/>
          </a:prstGeom>
        </p:spPr>
        <p:txBody>
          <a:bodyPr vert="horz" lIns="0" tIns="0" rIns="0" bIns="0" rtlCol="0" anchor="b" anchorCtr="0">
            <a:noAutofit/>
          </a:bodyPr>
          <a:lstStyle/>
          <a:p>
            <a:r>
              <a:rPr lang="en-GB" smtClean="0"/>
              <a:t>Click to edit Master title style</a:t>
            </a:r>
            <a:endParaRPr lang="en-GB" dirty="0"/>
          </a:p>
        </p:txBody>
      </p:sp>
      <p:sp>
        <p:nvSpPr>
          <p:cNvPr id="3" name="Text Placeholder 2"/>
          <p:cNvSpPr>
            <a:spLocks noGrp="1"/>
          </p:cNvSpPr>
          <p:nvPr>
            <p:ph type="body" idx="1"/>
          </p:nvPr>
        </p:nvSpPr>
        <p:spPr bwMode="black">
          <a:xfrm>
            <a:off x="755650" y="1628775"/>
            <a:ext cx="7848600" cy="43211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Slide Number Placeholder 5"/>
          <p:cNvSpPr>
            <a:spLocks noGrp="1"/>
          </p:cNvSpPr>
          <p:nvPr>
            <p:ph type="sldNum" sz="quarter" idx="4"/>
            <p:custDataLst>
              <p:tags r:id="rId12"/>
            </p:custDataLst>
          </p:nvPr>
        </p:nvSpPr>
        <p:spPr bwMode="black">
          <a:xfrm>
            <a:off x="6804026" y="6342062"/>
            <a:ext cx="185737" cy="182562"/>
          </a:xfrm>
          <a:prstGeom prst="rect">
            <a:avLst/>
          </a:prstGeom>
        </p:spPr>
        <p:txBody>
          <a:bodyPr vert="horz" wrap="none" lIns="0" tIns="0" rIns="0" bIns="0" rtlCol="0" anchor="b" anchorCtr="0"/>
          <a:lstStyle>
            <a:lvl1pPr algn="l">
              <a:defRPr sz="1200" b="1">
                <a:solidFill>
                  <a:srgbClr val="FFFFFF"/>
                </a:solidFill>
                <a:latin typeface="SwissReSans" pitchFamily="34" charset="0"/>
              </a:defRPr>
            </a:lvl1pPr>
          </a:lstStyle>
          <a:p>
            <a:fld id="{8E9F59B9-8094-4618-B073-21DD649DF751}" type="slidenum">
              <a:rPr lang="en-GB" smtClean="0"/>
              <a:pPr/>
              <a:t>‹#›</a:t>
            </a:fld>
            <a:endParaRPr lang="en-GB" dirty="0"/>
          </a:p>
        </p:txBody>
      </p:sp>
      <p:sp>
        <p:nvSpPr>
          <p:cNvPr id="10" name="Classification"/>
          <p:cNvSpPr txBox="1">
            <a:spLocks noChangeArrowheads="1"/>
          </p:cNvSpPr>
          <p:nvPr>
            <p:custDataLst>
              <p:tags r:id="rId13"/>
            </p:custDataLst>
          </p:nvPr>
        </p:nvSpPr>
        <p:spPr bwMode="black">
          <a:xfrm>
            <a:off x="6804025" y="5805487"/>
            <a:ext cx="2089150" cy="360362"/>
          </a:xfrm>
          <a:prstGeom prst="rect">
            <a:avLst/>
          </a:prstGeom>
          <a:noFill/>
          <a:ln w="9525" algn="ctr">
            <a:noFill/>
            <a:miter lim="800000"/>
            <a:headEnd/>
            <a:tailEnd/>
          </a:ln>
          <a:effectLst/>
        </p:spPr>
        <p:txBody>
          <a:bodyPr wrap="square" lIns="0" tIns="0" rIns="0" bIns="0" anchor="b"/>
          <a:lstStyle/>
          <a:p>
            <a:pPr>
              <a:buClrTx/>
              <a:buSzTx/>
              <a:buFontTx/>
              <a:buNone/>
            </a:pPr>
            <a:endParaRPr lang="en-GB" sz="900" b="1" dirty="0">
              <a:latin typeface="SwissReSans" pitchFamily="34" charset="0"/>
            </a:endParaRPr>
          </a:p>
        </p:txBody>
      </p:sp>
      <p:sp>
        <p:nvSpPr>
          <p:cNvPr id="9" name="Footer"/>
          <p:cNvSpPr txBox="1">
            <a:spLocks/>
          </p:cNvSpPr>
          <p:nvPr>
            <p:custDataLst>
              <p:tags r:id="rId1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endParaRPr lang="en-GB" sz="1000" kern="1200" dirty="0">
              <a:solidFill>
                <a:srgbClr val="FFFFFF"/>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pic>
        <p:nvPicPr>
          <p:cNvPr id="15" name="Picture 14" descr="Logo_Lake.png"/>
          <p:cNvPicPr>
            <a:picLocks noChangeAspect="1"/>
          </p:cNvPicPr>
          <p:nvPr>
            <p:custDataLst>
              <p:tags r:id="rId15"/>
            </p:custDataLst>
          </p:nvPr>
        </p:nvPicPr>
        <p:blipFill>
          <a:blip r:embed="rId18" cstate="print"/>
          <a:stretch>
            <a:fillRect/>
          </a:stretch>
        </p:blipFill>
        <p:spPr bwMode="gray">
          <a:xfrm>
            <a:off x="6804025" y="260350"/>
            <a:ext cx="1000125" cy="581025"/>
          </a:xfrm>
          <a:prstGeom prst="rect">
            <a:avLst/>
          </a:prstGeom>
        </p:spPr>
      </p:pic>
      <p:sp>
        <p:nvSpPr>
          <p:cNvPr id="16" name="TextBox 15"/>
          <p:cNvSpPr txBox="1"/>
          <p:nvPr>
            <p:custDataLst>
              <p:tags r:id="rId16"/>
            </p:custDataLst>
          </p:nvPr>
        </p:nvSpPr>
        <p:spPr bwMode="gray">
          <a:xfrm>
            <a:off x="755650" y="188912"/>
            <a:ext cx="5256212" cy="276999"/>
          </a:xfrm>
          <a:prstGeom prst="rect">
            <a:avLst/>
          </a:prstGeom>
          <a:noFill/>
        </p:spPr>
        <p:txBody>
          <a:bodyPr vert="horz" wrap="square" lIns="0" tIns="0" rIns="0" bIns="0" rtlCol="0" anchor="t">
            <a:noAutofit/>
          </a:bodyPr>
          <a:lstStyle/>
          <a:p>
            <a:pPr marL="0" algn="l" defTabSz="914400" rtl="0" eaLnBrk="1" latinLnBrk="0" hangingPunct="1">
              <a:buNone/>
            </a:pPr>
            <a:r>
              <a:rPr lang="" sz="1900" b="0" i="0" u="none" baseline="0" smtClean="0">
                <a:solidFill>
                  <a:srgbClr val="627D77"/>
                </a:solidFill>
                <a:effectLst/>
                <a:latin typeface="SwissReSans Light"/>
              </a:rPr>
              <a:t>Corporate Solutions</a:t>
            </a:r>
            <a:endParaRPr lang="" sz="1900" b="0" i="0" u="none" baseline="0" dirty="0" err="1" smtClean="0">
              <a:solidFill>
                <a:srgbClr val="627D77"/>
              </a:solidFill>
              <a:effectLst/>
              <a:latin typeface="SwissReSans Light"/>
            </a:endParaRPr>
          </a:p>
        </p:txBody>
      </p:sp>
      <p:pic>
        <p:nvPicPr>
          <p:cNvPr id="18" name="Picture 17" descr="BigIProfessionalLiability-[Converted].jpg"/>
          <p:cNvPicPr>
            <a:picLocks noChangeAspect="1"/>
          </p:cNvPicPr>
          <p:nvPr/>
        </p:nvPicPr>
        <p:blipFill>
          <a:blip r:embed="rId19" cstate="print"/>
          <a:stretch>
            <a:fillRect/>
          </a:stretch>
        </p:blipFill>
        <p:spPr>
          <a:xfrm>
            <a:off x="6876256" y="5877272"/>
            <a:ext cx="1872208" cy="321627"/>
          </a:xfrm>
          <a:prstGeom prst="rect">
            <a:avLst/>
          </a:prstGeom>
        </p:spPr>
      </p:pic>
      <p:sp>
        <p:nvSpPr>
          <p:cNvPr id="4" name="TextBox 3"/>
          <p:cNvSpPr txBox="1"/>
          <p:nvPr userDrawn="1"/>
        </p:nvSpPr>
        <p:spPr>
          <a:xfrm>
            <a:off x="179512" y="6309320"/>
            <a:ext cx="4536504" cy="276999"/>
          </a:xfrm>
          <a:prstGeom prst="rect">
            <a:avLst/>
          </a:prstGeom>
          <a:noFill/>
        </p:spPr>
        <p:txBody>
          <a:bodyPr wrap="square" rtlCol="0">
            <a:spAutoFit/>
          </a:bodyPr>
          <a:lstStyle/>
          <a:p>
            <a:r>
              <a:rPr lang="en-US" sz="1200" dirty="0" smtClean="0">
                <a:solidFill>
                  <a:schemeClr val="bg1"/>
                </a:solidFill>
                <a:latin typeface="SwissReSans" pitchFamily="34" charset="0"/>
              </a:rPr>
              <a:t>Visit</a:t>
            </a:r>
            <a:r>
              <a:rPr lang="en-US" sz="1200" baseline="0" dirty="0" smtClean="0">
                <a:solidFill>
                  <a:schemeClr val="bg1"/>
                </a:solidFill>
                <a:latin typeface="SwissReSans" pitchFamily="34" charset="0"/>
              </a:rPr>
              <a:t> the newly renovated www.iiaba.net/EOhappens website.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iaba.net/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iaba.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1.gotomeeting.com/register/45147292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na.iiaa.org/ACT/downloads/socialwebpolicypdf.pdf" TargetMode="External"/><Relationship Id="rId3" Type="http://schemas.openxmlformats.org/officeDocument/2006/relationships/hyperlink" Target="http://www.iiaba.net/na/16_AgentsCouncilForTechnology/NA20070710103244?ContentPreference=NA&amp;ActiveState=AZ&amp;ContentLevel1=ACT&amp;ContentLevel2=&amp;ContentLevel3=&amp;ActiveTab=NA&amp;StartRow=0" TargetMode="External"/><Relationship Id="rId7" Type="http://schemas.openxmlformats.org/officeDocument/2006/relationships/hyperlink" Target="http://www.iiaba.net/na/16_AgentsCouncilForTechnology/NA20090715142908?ContentPreference=NA&amp;ActiveState=AZ&amp;ContentLevel1=ACT&amp;ContentLevel2=&amp;ContentLevel3=&amp;ActiveTab=NA&amp;StartRow=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iiaba.net/na/16_AgentsCouncilForTechnology/NA20100626123006?ContentPreference=NA&amp;ActiveState=AZ&amp;ContentLevel1=ACT&amp;ContentLevel2=&amp;ContentLevel3=&amp;ActiveTab=NA&amp;StartRow=0" TargetMode="External"/><Relationship Id="rId5" Type="http://schemas.openxmlformats.org/officeDocument/2006/relationships/hyperlink" Target="http://www.iiaba.net/webfolder/na/Cybercrime_%20Johnson_0511.pdf" TargetMode="External"/><Relationship Id="rId4" Type="http://schemas.openxmlformats.org/officeDocument/2006/relationships/hyperlink" Target="http://na.iiaa.org/ACT/downloads/PrototypeSecurityPlan_091310.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ncsl.org/default.aspx?tabid=13489" TargetMode="External"/><Relationship Id="rId7" Type="http://schemas.openxmlformats.org/officeDocument/2006/relationships/hyperlink" Target="http://www.iiaba.net/main/CB_Website/Affiliated/NationalAssociation/IIAA/20_LegalAdvocacy/NAV_LALegalAdvocacy?ContentPreference=NA&amp;ActiveState=0&amp;ActiveTab=NA&amp;ContentLevel1=LEGAD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en.wikipedia.org/wiki/Gramm%E2%80%93Leach%E2%80%93Bliley_Act" TargetMode="External"/><Relationship Id="rId5" Type="http://schemas.openxmlformats.org/officeDocument/2006/relationships/hyperlink" Target="http://www.hhs.gov/ocr/privacy/hipaa/understanding/summary/index.html" TargetMode="External"/><Relationship Id="rId4" Type="http://schemas.openxmlformats.org/officeDocument/2006/relationships/hyperlink" Target="http://ssrn.com/abstract=167108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bigimarkets.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iaba.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1.gotomeeting.com/register/451472920" TargetMode="External"/></Relationships>
</file>

<file path=ppt/slides/_rels/slide5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505_Cursor_Xlllw.jpg"/>
          <p:cNvPicPr>
            <a:picLocks noGrp="1"/>
          </p:cNvPicPr>
          <p:nvPr>
            <p:ph type="pic" sz="quarter" idx="12"/>
            <p:custDataLst>
              <p:tags r:id="rId1"/>
            </p:custDataLst>
          </p:nvPr>
        </p:nvPicPr>
        <p:blipFill>
          <a:blip r:embed="rId5" cstate="print"/>
          <a:srcRect/>
          <a:stretch>
            <a:fillRect/>
          </a:stretch>
        </p:blipFill>
        <p:spPr bwMode="gray">
          <a:xfrm>
            <a:off x="0" y="0"/>
            <a:ext cx="9144000" cy="6858000"/>
          </a:xfrm>
        </p:spPr>
      </p:pic>
      <p:pic>
        <p:nvPicPr>
          <p:cNvPr id="6" name="Picture 5" descr="Logo_Lake.png"/>
          <p:cNvPicPr>
            <a:picLocks noChangeAspect="1"/>
          </p:cNvPicPr>
          <p:nvPr>
            <p:custDataLst>
              <p:tags r:id="rId2"/>
            </p:custDataLst>
          </p:nvPr>
        </p:nvPicPr>
        <p:blipFill>
          <a:blip r:embed="rId6" cstate="print"/>
          <a:stretch>
            <a:fillRect/>
          </a:stretch>
        </p:blipFill>
        <p:spPr bwMode="gray">
          <a:xfrm>
            <a:off x="6804025" y="260350"/>
            <a:ext cx="1157287" cy="671512"/>
          </a:xfrm>
          <a:prstGeom prst="rect">
            <a:avLst/>
          </a:prstGeom>
        </p:spPr>
      </p:pic>
      <p:sp>
        <p:nvSpPr>
          <p:cNvPr id="7" name="TextBox 6"/>
          <p:cNvSpPr txBox="1"/>
          <p:nvPr>
            <p:custDataLst>
              <p:tags r:id="rId3"/>
            </p:custDataLst>
          </p:nvPr>
        </p:nvSpPr>
        <p:spPr bwMode="gray">
          <a:xfrm>
            <a:off x="755650" y="188912"/>
            <a:ext cx="5256212" cy="276999"/>
          </a:xfrm>
          <a:prstGeom prst="rect">
            <a:avLst/>
          </a:prstGeom>
          <a:noFill/>
        </p:spPr>
        <p:txBody>
          <a:bodyPr vert="horz" wrap="square" lIns="0" tIns="0" rIns="0" bIns="0" rtlCol="0" anchor="t">
            <a:noAutofit/>
          </a:bodyPr>
          <a:lstStyle/>
          <a:p>
            <a:r>
              <a:rPr lang="" sz="2300" smtClean="0">
                <a:solidFill>
                  <a:srgbClr val="627D77"/>
                </a:solidFill>
                <a:latin typeface="SwissReSans Light"/>
              </a:rPr>
              <a:t>Corporate Solutions</a:t>
            </a:r>
            <a:endParaRPr lang="" sz="2300" dirty="0" err="1" smtClean="0">
              <a:solidFill>
                <a:srgbClr val="627D77"/>
              </a:solidFill>
              <a:latin typeface="SwissReSans Light"/>
            </a:endParaRPr>
          </a:p>
        </p:txBody>
      </p:sp>
      <p:pic>
        <p:nvPicPr>
          <p:cNvPr id="9" name="Picture 8" descr="BigIProfessionalLiability-[Converted].jpg"/>
          <p:cNvPicPr>
            <a:picLocks noChangeAspect="1"/>
          </p:cNvPicPr>
          <p:nvPr/>
        </p:nvPicPr>
        <p:blipFill>
          <a:blip r:embed="rId7" cstate="print"/>
          <a:stretch>
            <a:fillRect/>
          </a:stretch>
        </p:blipFill>
        <p:spPr>
          <a:xfrm>
            <a:off x="6876256" y="6321690"/>
            <a:ext cx="1872208" cy="321627"/>
          </a:xfrm>
          <a:prstGeom prst="rect">
            <a:avLst/>
          </a:prstGeom>
        </p:spPr>
      </p:pic>
      <p:sp>
        <p:nvSpPr>
          <p:cNvPr id="8" name="Title 2"/>
          <p:cNvSpPr>
            <a:spLocks noGrp="1"/>
          </p:cNvSpPr>
          <p:nvPr>
            <p:ph type="ctrTitle"/>
          </p:nvPr>
        </p:nvSpPr>
        <p:spPr/>
        <p:txBody>
          <a:bodyPr/>
          <a:lstStyle/>
          <a:p>
            <a:r>
              <a:rPr lang="en-GB" sz="3600" dirty="0" smtClean="0"/>
              <a:t>Managing Agency E&amp;O Exposure to Data Breaches and Cyber Liability</a:t>
            </a:r>
            <a:endParaRPr lang="en-GB" sz="3600" dirty="0"/>
          </a:p>
        </p:txBody>
      </p:sp>
      <p:sp>
        <p:nvSpPr>
          <p:cNvPr id="10" name="Subtitle 3"/>
          <p:cNvSpPr>
            <a:spLocks noGrp="1"/>
          </p:cNvSpPr>
          <p:nvPr>
            <p:ph type="subTitle" idx="1"/>
          </p:nvPr>
        </p:nvSpPr>
        <p:spPr/>
        <p:txBody>
          <a:bodyPr/>
          <a:lstStyle/>
          <a:p>
            <a:r>
              <a:rPr lang="en-GB" sz="1400" i="1" dirty="0" smtClean="0"/>
              <a:t>A value-added risk management service of the Big “I” Professional Liability Program and Swiss Re Corporate Solutions.</a:t>
            </a:r>
            <a:endParaRPr lang="en-GB"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 of Connecticut Insurance Department </a:t>
            </a:r>
            <a:r>
              <a:rPr lang="en-US" dirty="0" smtClean="0"/>
              <a:t>Bulletin IC-25</a:t>
            </a:r>
            <a:endParaRPr lang="en-US" dirty="0"/>
          </a:p>
          <a:p>
            <a:r>
              <a:rPr lang="en-US" dirty="0" smtClean="0"/>
              <a:t>Issued August 18, 2010</a:t>
            </a:r>
          </a:p>
          <a:p>
            <a:r>
              <a:rPr lang="en-US" dirty="0" smtClean="0"/>
              <a:t>CID Rules </a:t>
            </a:r>
            <a:r>
              <a:rPr lang="en-US" i="1" dirty="0" smtClean="0"/>
              <a:t>in addition to</a:t>
            </a:r>
            <a:r>
              <a:rPr lang="en-US" dirty="0" smtClean="0"/>
              <a:t> Connecticut General Laws on Privacy</a:t>
            </a:r>
            <a:endParaRPr lang="en-US" dirty="0"/>
          </a:p>
          <a:p>
            <a:r>
              <a:rPr lang="en-US" dirty="0" smtClean="0"/>
              <a:t>No “Safe Harbor” for Encrypted Data</a:t>
            </a:r>
            <a:endParaRPr lang="en-US" dirty="0"/>
          </a:p>
          <a:p>
            <a:r>
              <a:rPr lang="en-US" dirty="0" smtClean="0"/>
              <a:t>Covered Business Must Notify CID of PII Breach in </a:t>
            </a:r>
            <a:r>
              <a:rPr lang="en-US" i="1" dirty="0" smtClean="0"/>
              <a:t>Five</a:t>
            </a:r>
            <a:r>
              <a:rPr lang="en-US" dirty="0" smtClean="0"/>
              <a:t> Days</a:t>
            </a:r>
            <a:endParaRPr lang="en-US" dirty="0"/>
          </a:p>
          <a:p>
            <a:r>
              <a:rPr lang="en-US" dirty="0"/>
              <a:t>Notification due within 5 days of breach </a:t>
            </a:r>
            <a:endParaRPr lang="en-US" dirty="0" smtClean="0"/>
          </a:p>
          <a:p>
            <a:r>
              <a:rPr lang="en-US" dirty="0" smtClean="0"/>
              <a:t>Covered Businesses Must Manage Vendors’ Use of PII</a:t>
            </a:r>
          </a:p>
          <a:p>
            <a:r>
              <a:rPr lang="en-US" dirty="0" smtClean="0"/>
              <a:t>CID Can Impose Fines, Penalties and “Administrative Actions”</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10</a:t>
            </a:fld>
            <a:endParaRPr lang="en-GB" dirty="0"/>
          </a:p>
        </p:txBody>
      </p:sp>
      <p:sp>
        <p:nvSpPr>
          <p:cNvPr id="4" name="Title 3"/>
          <p:cNvSpPr>
            <a:spLocks noGrp="1"/>
          </p:cNvSpPr>
          <p:nvPr>
            <p:ph type="title"/>
          </p:nvPr>
        </p:nvSpPr>
        <p:spPr/>
        <p:txBody>
          <a:bodyPr/>
          <a:lstStyle/>
          <a:p>
            <a:r>
              <a:rPr lang="en-US" dirty="0" smtClean="0"/>
              <a:t>Connecticut Insurance Department </a:t>
            </a:r>
            <a:endParaRPr lang="en-US" dirty="0"/>
          </a:p>
        </p:txBody>
      </p:sp>
    </p:spTree>
    <p:extLst>
      <p:ext uri="{BB962C8B-B14F-4D97-AF65-F5344CB8AC3E}">
        <p14:creationId xmlns:p14="http://schemas.microsoft.com/office/powerpoint/2010/main" val="3352181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State to Enact Breach Notification Rule</a:t>
            </a:r>
          </a:p>
          <a:p>
            <a:endParaRPr lang="en-US" dirty="0" smtClean="0"/>
          </a:p>
          <a:p>
            <a:r>
              <a:rPr lang="en-US" dirty="0" smtClean="0"/>
              <a:t>Amendments Dated August 31, 2011 Toughen Notification Requirements</a:t>
            </a:r>
          </a:p>
          <a:p>
            <a:endParaRPr lang="en-US" dirty="0" smtClean="0"/>
          </a:p>
          <a:p>
            <a:r>
              <a:rPr lang="en-US" dirty="0" smtClean="0"/>
              <a:t>Applies if Data Unencrypted </a:t>
            </a:r>
          </a:p>
          <a:p>
            <a:endParaRPr lang="en-US" dirty="0" smtClean="0"/>
          </a:p>
          <a:p>
            <a:r>
              <a:rPr lang="en-US" dirty="0" smtClean="0"/>
              <a:t>Notice Required to Californian Consumers No Matter the Breach Location</a:t>
            </a:r>
            <a:endParaRPr lang="en-US" dirty="0"/>
          </a:p>
          <a:p>
            <a:endParaRPr lang="en-US" dirty="0"/>
          </a:p>
          <a:p>
            <a:r>
              <a:rPr lang="en-US" dirty="0" smtClean="0"/>
              <a:t>Department of Insurance Softening Rules (But Only For California Agents)</a:t>
            </a:r>
            <a:endParaRPr lang="en-US" dirty="0"/>
          </a:p>
          <a:p>
            <a:pPr>
              <a:buNone/>
            </a:pPr>
            <a:endParaRPr lang="en-US" dirty="0"/>
          </a:p>
          <a:p>
            <a:endParaRPr lang="en-US" dirty="0"/>
          </a:p>
          <a:p>
            <a:pPr>
              <a:buNone/>
            </a:pP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11</a:t>
            </a:fld>
            <a:endParaRPr lang="en-GB" dirty="0"/>
          </a:p>
        </p:txBody>
      </p:sp>
      <p:sp>
        <p:nvSpPr>
          <p:cNvPr id="4" name="Title 3"/>
          <p:cNvSpPr>
            <a:spLocks noGrp="1"/>
          </p:cNvSpPr>
          <p:nvPr>
            <p:ph type="title"/>
          </p:nvPr>
        </p:nvSpPr>
        <p:spPr/>
        <p:txBody>
          <a:bodyPr/>
          <a:lstStyle/>
          <a:p>
            <a:r>
              <a:rPr lang="en-US" dirty="0"/>
              <a:t>California</a:t>
            </a:r>
          </a:p>
        </p:txBody>
      </p:sp>
    </p:spTree>
    <p:extLst>
      <p:ext uri="{BB962C8B-B14F-4D97-AF65-F5344CB8AC3E}">
        <p14:creationId xmlns:p14="http://schemas.microsoft.com/office/powerpoint/2010/main" val="212592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Agent Perspective</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12</a:t>
            </a:fld>
            <a:endParaRPr lang="en-GB" dirty="0"/>
          </a:p>
        </p:txBody>
      </p:sp>
    </p:spTree>
    <p:extLst>
      <p:ext uri="{BB962C8B-B14F-4D97-AF65-F5344CB8AC3E}">
        <p14:creationId xmlns:p14="http://schemas.microsoft.com/office/powerpoint/2010/main" val="138281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THE SMELL TEST…………..</a:t>
            </a:r>
          </a:p>
          <a:p>
            <a:pPr marL="0" indent="0">
              <a:buNone/>
            </a:pPr>
            <a:r>
              <a:rPr lang="en-US" sz="2000" dirty="0" smtClean="0"/>
              <a:t>Imagine </a:t>
            </a:r>
            <a:r>
              <a:rPr lang="en-US" sz="2000" dirty="0"/>
              <a:t>sitting on the witness stand, at your data-theft trial.  The </a:t>
            </a:r>
            <a:r>
              <a:rPr lang="en-US" sz="2000" dirty="0" smtClean="0"/>
              <a:t>plaintiff’s </a:t>
            </a:r>
            <a:r>
              <a:rPr lang="en-US" sz="2000" dirty="0"/>
              <a:t>attorney asks you about what you did to protect your client’s personal information.  </a:t>
            </a:r>
            <a:endParaRPr lang="en-US" sz="2000" dirty="0" smtClean="0"/>
          </a:p>
          <a:p>
            <a:pPr marL="0" indent="0">
              <a:buNone/>
            </a:pPr>
            <a:r>
              <a:rPr lang="en-US" sz="2000" b="1" dirty="0" smtClean="0"/>
              <a:t>Be </a:t>
            </a:r>
            <a:r>
              <a:rPr lang="en-US" sz="2000" b="1" dirty="0"/>
              <a:t>sure you are managing your agency so that you can give a very good answer to the judge and jury.</a:t>
            </a:r>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13</a:t>
            </a:fld>
            <a:endParaRPr lang="en-GB" dirty="0"/>
          </a:p>
        </p:txBody>
      </p:sp>
      <p:sp>
        <p:nvSpPr>
          <p:cNvPr id="4" name="Title 3"/>
          <p:cNvSpPr>
            <a:spLocks noGrp="1"/>
          </p:cNvSpPr>
          <p:nvPr>
            <p:ph type="title"/>
          </p:nvPr>
        </p:nvSpPr>
        <p:spPr>
          <a:xfrm>
            <a:off x="755651" y="763613"/>
            <a:ext cx="5832475" cy="865187"/>
          </a:xfrm>
        </p:spPr>
        <p:txBody>
          <a:bodyPr/>
          <a:lstStyle/>
          <a:p>
            <a:r>
              <a:rPr lang="en-US" dirty="0" smtClean="0"/>
              <a:t>What to protect and how much do you need to do to protect it?</a:t>
            </a:r>
            <a:endParaRPr lang="en-US" dirty="0"/>
          </a:p>
        </p:txBody>
      </p:sp>
      <p:sp>
        <p:nvSpPr>
          <p:cNvPr id="6" name="Rectangle 5"/>
          <p:cNvSpPr/>
          <p:nvPr/>
        </p:nvSpPr>
        <p:spPr>
          <a:xfrm>
            <a:off x="755576" y="476672"/>
            <a:ext cx="4572000" cy="553998"/>
          </a:xfrm>
          <a:prstGeom prst="rect">
            <a:avLst/>
          </a:prstGeom>
          <a:solidFill>
            <a:srgbClr val="FFFF00"/>
          </a:solidFill>
        </p:spPr>
        <p:txBody>
          <a:bodyPr>
            <a:spAutoFit/>
          </a:bodyPr>
          <a:lstStyle/>
          <a:p>
            <a:r>
              <a:rPr lang="en-US" sz="1000" dirty="0"/>
              <a:t>Steve talk to us about the types of information that agencies need to protect and the areas of exposure to breach of data that most agencies have, including both internal and external exposures?</a:t>
            </a:r>
          </a:p>
        </p:txBody>
      </p:sp>
    </p:spTree>
    <p:extLst>
      <p:ext uri="{BB962C8B-B14F-4D97-AF65-F5344CB8AC3E}">
        <p14:creationId xmlns:p14="http://schemas.microsoft.com/office/powerpoint/2010/main" val="1662153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Locks on doors and windows</a:t>
            </a:r>
          </a:p>
          <a:p>
            <a:r>
              <a:rPr lang="en-US" sz="2000" dirty="0" smtClean="0"/>
              <a:t>Central </a:t>
            </a:r>
            <a:r>
              <a:rPr lang="en-US" sz="2000" dirty="0"/>
              <a:t>station burglar alarm – that is used very night</a:t>
            </a:r>
          </a:p>
          <a:p>
            <a:r>
              <a:rPr lang="en-US" sz="2000" dirty="0" smtClean="0"/>
              <a:t>An </a:t>
            </a:r>
            <a:r>
              <a:rPr lang="en-US" sz="2000" dirty="0"/>
              <a:t>extra lock on the computer room/closet</a:t>
            </a:r>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14</a:t>
            </a:fld>
            <a:endParaRPr lang="en-GB" dirty="0"/>
          </a:p>
        </p:txBody>
      </p:sp>
      <p:sp>
        <p:nvSpPr>
          <p:cNvPr id="4" name="Title 3"/>
          <p:cNvSpPr>
            <a:spLocks noGrp="1"/>
          </p:cNvSpPr>
          <p:nvPr>
            <p:ph type="title"/>
          </p:nvPr>
        </p:nvSpPr>
        <p:spPr/>
        <p:txBody>
          <a:bodyPr/>
          <a:lstStyle/>
          <a:p>
            <a:r>
              <a:rPr lang="en-US" dirty="0" smtClean="0"/>
              <a:t/>
            </a:r>
            <a:br>
              <a:rPr lang="en-US" dirty="0" smtClean="0"/>
            </a:br>
            <a:r>
              <a:rPr lang="en-US" dirty="0"/>
              <a:t/>
            </a:r>
            <a:br>
              <a:rPr lang="en-US" dirty="0"/>
            </a:br>
            <a:r>
              <a:rPr lang="en-US" dirty="0" smtClean="0"/>
              <a:t>Physical </a:t>
            </a:r>
            <a:r>
              <a:rPr lang="en-US" dirty="0"/>
              <a:t>protections for your </a:t>
            </a:r>
            <a:r>
              <a:rPr lang="en-US" dirty="0" smtClean="0"/>
              <a:t>office</a:t>
            </a:r>
            <a:endParaRPr lang="en-US" dirty="0"/>
          </a:p>
        </p:txBody>
      </p:sp>
    </p:spTree>
    <p:extLst>
      <p:ext uri="{BB962C8B-B14F-4D97-AF65-F5344CB8AC3E}">
        <p14:creationId xmlns:p14="http://schemas.microsoft.com/office/powerpoint/2010/main" val="2252138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Do you throw policy declarations pages away in the trash?</a:t>
            </a:r>
          </a:p>
          <a:p>
            <a:r>
              <a:rPr lang="en-US" sz="2000" dirty="0"/>
              <a:t>Imagine hauling the plastic trash bag to the dumpster – and it breaks.  Policy </a:t>
            </a:r>
            <a:r>
              <a:rPr lang="en-US" sz="2000" dirty="0" err="1"/>
              <a:t>dec</a:t>
            </a:r>
            <a:r>
              <a:rPr lang="en-US" sz="2000" dirty="0"/>
              <a:t> pages are blowing all over the parking lot and down Main St. </a:t>
            </a:r>
          </a:p>
          <a:p>
            <a:r>
              <a:rPr lang="en-US" sz="2000" dirty="0"/>
              <a:t>Or, kids dumpster-diving take the policy pages and … ugly!</a:t>
            </a:r>
          </a:p>
          <a:p>
            <a:r>
              <a:rPr lang="en-US" sz="2000" dirty="0"/>
              <a:t>Shred them yourself (not efficient use of your time) or hire a shredding company</a:t>
            </a:r>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15</a:t>
            </a:fld>
            <a:endParaRPr lang="en-GB" dirty="0"/>
          </a:p>
        </p:txBody>
      </p:sp>
      <p:sp>
        <p:nvSpPr>
          <p:cNvPr id="4" name="Title 3"/>
          <p:cNvSpPr>
            <a:spLocks noGrp="1"/>
          </p:cNvSpPr>
          <p:nvPr>
            <p:ph type="title"/>
          </p:nvPr>
        </p:nvSpPr>
        <p:spPr/>
        <p:txBody>
          <a:bodyPr/>
          <a:lstStyle/>
          <a:p>
            <a:r>
              <a:rPr lang="en-US" dirty="0"/>
              <a:t>Protect the </a:t>
            </a:r>
            <a:r>
              <a:rPr lang="en-US" dirty="0" smtClean="0"/>
              <a:t>paper</a:t>
            </a:r>
            <a:endParaRPr lang="en-US" dirty="0"/>
          </a:p>
        </p:txBody>
      </p:sp>
    </p:spTree>
    <p:extLst>
      <p:ext uri="{BB962C8B-B14F-4D97-AF65-F5344CB8AC3E}">
        <p14:creationId xmlns:p14="http://schemas.microsoft.com/office/powerpoint/2010/main" val="315476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Management System</a:t>
            </a:r>
          </a:p>
          <a:p>
            <a:pPr lvl="1"/>
            <a:r>
              <a:rPr lang="en-US" sz="2000" dirty="0" smtClean="0"/>
              <a:t>Most </a:t>
            </a:r>
            <a:r>
              <a:rPr lang="en-US" sz="2000" dirty="0"/>
              <a:t>are secure – but ask them to put it in writing</a:t>
            </a:r>
          </a:p>
          <a:p>
            <a:pPr lvl="1"/>
            <a:r>
              <a:rPr lang="en-US" sz="2000" dirty="0" smtClean="0"/>
              <a:t>ASP </a:t>
            </a:r>
            <a:r>
              <a:rPr lang="en-US" sz="2000" dirty="0"/>
              <a:t>(cloud based systems) are probably safer</a:t>
            </a:r>
          </a:p>
          <a:p>
            <a:pPr lvl="1"/>
            <a:r>
              <a:rPr lang="en-US" sz="2000" dirty="0" smtClean="0"/>
              <a:t>In-house </a:t>
            </a:r>
            <a:r>
              <a:rPr lang="en-US" sz="2000" dirty="0"/>
              <a:t>– your server may be the weak link</a:t>
            </a:r>
          </a:p>
          <a:p>
            <a:pPr lvl="1"/>
            <a:r>
              <a:rPr lang="en-US" sz="2000" dirty="0" smtClean="0"/>
              <a:t>How </a:t>
            </a:r>
            <a:r>
              <a:rPr lang="en-US" sz="2000" dirty="0"/>
              <a:t>about ID’s and Passwords?</a:t>
            </a:r>
          </a:p>
          <a:p>
            <a:pPr lvl="2"/>
            <a:r>
              <a:rPr lang="en-US" sz="2000" dirty="0" smtClean="0"/>
              <a:t>Are </a:t>
            </a:r>
            <a:r>
              <a:rPr lang="en-US" sz="2000" dirty="0"/>
              <a:t>any on yellow Post-it notes stuck on the wall</a:t>
            </a:r>
            <a:r>
              <a:rPr lang="en-US" sz="2000" dirty="0" smtClean="0"/>
              <a:t>?</a:t>
            </a:r>
          </a:p>
        </p:txBody>
      </p:sp>
      <p:sp>
        <p:nvSpPr>
          <p:cNvPr id="3" name="Slide Number Placeholder 2"/>
          <p:cNvSpPr>
            <a:spLocks noGrp="1"/>
          </p:cNvSpPr>
          <p:nvPr>
            <p:ph type="sldNum" sz="quarter" idx="11"/>
          </p:nvPr>
        </p:nvSpPr>
        <p:spPr/>
        <p:txBody>
          <a:bodyPr/>
          <a:lstStyle/>
          <a:p>
            <a:fld id="{8E9F59B9-8094-4618-B073-21DD649DF751}" type="slidenum">
              <a:rPr lang="en-GB" smtClean="0"/>
              <a:pPr/>
              <a:t>16</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367401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Rating and Scanning/Imaging Systems</a:t>
            </a:r>
            <a:endParaRPr lang="en-US" sz="2000" dirty="0"/>
          </a:p>
          <a:p>
            <a:pPr lvl="1"/>
            <a:r>
              <a:rPr lang="en-US" sz="2000" dirty="0" smtClean="0"/>
              <a:t>Same as Management System</a:t>
            </a:r>
            <a:endParaRPr lang="en-US" sz="2000"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17</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296025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Your Server(s)</a:t>
            </a:r>
          </a:p>
          <a:p>
            <a:pPr lvl="1"/>
            <a:r>
              <a:rPr lang="en-US" sz="2000" dirty="0" smtClean="0"/>
              <a:t>Consider </a:t>
            </a:r>
            <a:r>
              <a:rPr lang="en-US" sz="2000" dirty="0"/>
              <a:t>bolting them to the floor or wall</a:t>
            </a:r>
          </a:p>
          <a:p>
            <a:pPr lvl="1"/>
            <a:r>
              <a:rPr lang="en-US" sz="2000" dirty="0" smtClean="0"/>
              <a:t>Use </a:t>
            </a:r>
            <a:r>
              <a:rPr lang="en-US" sz="2000" dirty="0"/>
              <a:t>strong passwords</a:t>
            </a:r>
          </a:p>
          <a:p>
            <a:pPr lvl="2"/>
            <a:r>
              <a:rPr lang="en-US" sz="2000" dirty="0" smtClean="0"/>
              <a:t>Minimum </a:t>
            </a:r>
            <a:r>
              <a:rPr lang="en-US" sz="2000" dirty="0"/>
              <a:t>8 characters, Upper, lower, numeral (symbol)</a:t>
            </a:r>
          </a:p>
          <a:p>
            <a:pPr lvl="3"/>
            <a:r>
              <a:rPr lang="en-US" sz="2000" dirty="0"/>
              <a:t>Example ALNHf7s#</a:t>
            </a:r>
          </a:p>
          <a:p>
            <a:pPr lvl="3"/>
            <a:r>
              <a:rPr lang="en-US" sz="2000" dirty="0"/>
              <a:t>No names, pets, birthdays</a:t>
            </a:r>
          </a:p>
          <a:p>
            <a:pPr lvl="3"/>
            <a:r>
              <a:rPr lang="en-US" sz="2000" dirty="0"/>
              <a:t>Must be changed every 60 days</a:t>
            </a:r>
          </a:p>
          <a:p>
            <a:pPr lvl="1"/>
            <a:r>
              <a:rPr lang="en-US" sz="2000" dirty="0" smtClean="0"/>
              <a:t>Use </a:t>
            </a:r>
            <a:r>
              <a:rPr lang="en-US" sz="2000" dirty="0"/>
              <a:t>strong anti-virus and malware protection</a:t>
            </a:r>
          </a:p>
          <a:p>
            <a:pPr lvl="2"/>
            <a:r>
              <a:rPr lang="en-US" sz="2000" dirty="0" smtClean="0"/>
              <a:t>Definitions </a:t>
            </a:r>
            <a:r>
              <a:rPr lang="en-US" sz="2000" dirty="0"/>
              <a:t>must update daily or continuously</a:t>
            </a:r>
          </a:p>
        </p:txBody>
      </p:sp>
      <p:sp>
        <p:nvSpPr>
          <p:cNvPr id="3" name="Slide Number Placeholder 2"/>
          <p:cNvSpPr>
            <a:spLocks noGrp="1"/>
          </p:cNvSpPr>
          <p:nvPr>
            <p:ph type="sldNum" sz="quarter" idx="11"/>
          </p:nvPr>
        </p:nvSpPr>
        <p:spPr/>
        <p:txBody>
          <a:bodyPr/>
          <a:lstStyle/>
          <a:p>
            <a:fld id="{8E9F59B9-8094-4618-B073-21DD649DF751}" type="slidenum">
              <a:rPr lang="en-GB" smtClean="0"/>
              <a:pPr/>
              <a:t>18</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186706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Desktop PC’s</a:t>
            </a:r>
          </a:p>
          <a:p>
            <a:pPr lvl="1"/>
            <a:r>
              <a:rPr lang="en-US" sz="2000" dirty="0" smtClean="0"/>
              <a:t>Strong </a:t>
            </a:r>
            <a:r>
              <a:rPr lang="en-US" sz="2000" dirty="0"/>
              <a:t>passwords – same as Server</a:t>
            </a:r>
          </a:p>
          <a:p>
            <a:pPr lvl="2"/>
            <a:r>
              <a:rPr lang="en-US" sz="2000" dirty="0" smtClean="0"/>
              <a:t>Set </a:t>
            </a:r>
            <a:r>
              <a:rPr lang="en-US" sz="2000" dirty="0"/>
              <a:t>it up so that the Server REQUIRES that they be changed every 60 days</a:t>
            </a:r>
          </a:p>
          <a:p>
            <a:r>
              <a:rPr lang="en-US" sz="2000" dirty="0" smtClean="0"/>
              <a:t>Use </a:t>
            </a:r>
            <a:r>
              <a:rPr lang="en-US" sz="2000" dirty="0"/>
              <a:t>strong anti-virus and malware protection – updated daily</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19</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188380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Today’s Topics</a:t>
            </a:r>
            <a:endParaRPr lang="en-GB" dirty="0"/>
          </a:p>
        </p:txBody>
      </p:sp>
      <p:sp>
        <p:nvSpPr>
          <p:cNvPr id="10" name="TocLine"/>
          <p:cNvSpPr>
            <a:spLocks noChangeArrowheads="1"/>
          </p:cNvSpPr>
          <p:nvPr/>
        </p:nvSpPr>
        <p:spPr bwMode="auto">
          <a:xfrm>
            <a:off x="755650" y="1628774"/>
            <a:ext cx="6048375" cy="4154984"/>
          </a:xfrm>
          <a:prstGeom prst="rect">
            <a:avLst/>
          </a:prstGeom>
          <a:noFill/>
          <a:ln w="15875" algn="ctr">
            <a:noFill/>
            <a:miter lim="800000"/>
            <a:headEnd/>
            <a:tailEnd/>
          </a:ln>
          <a:effectLst/>
        </p:spPr>
        <p:txBody>
          <a:bodyPr wrap="square" lIns="0" tIns="0" rIns="0" bIns="0">
            <a:spAutoFit/>
          </a:bodyPr>
          <a:lstStyle/>
          <a:p>
            <a:pPr marL="285750" indent="-285750" defTabSz="757238">
              <a:spcBef>
                <a:spcPts val="1200"/>
              </a:spcBef>
              <a:buFont typeface="Arial" pitchFamily="34" charset="0"/>
              <a:buChar char="•"/>
            </a:pPr>
            <a:r>
              <a:rPr lang="en-GB" noProof="1" smtClean="0">
                <a:solidFill>
                  <a:srgbClr val="283E36"/>
                </a:solidFill>
                <a:latin typeface="SwissReSans" pitchFamily="34" charset="0"/>
              </a:rPr>
              <a:t>Data privacy laws affecting agents</a:t>
            </a:r>
          </a:p>
          <a:p>
            <a:pPr marL="285750" indent="-285750" defTabSz="757238">
              <a:spcBef>
                <a:spcPts val="1200"/>
              </a:spcBef>
              <a:buFont typeface="Arial" pitchFamily="34" charset="0"/>
              <a:buChar char="•"/>
            </a:pPr>
            <a:r>
              <a:rPr lang="en-GB" noProof="1" smtClean="0">
                <a:solidFill>
                  <a:srgbClr val="283E36"/>
                </a:solidFill>
                <a:latin typeface="SwissReSans" pitchFamily="34" charset="0"/>
              </a:rPr>
              <a:t>Protected information and agency exposures</a:t>
            </a:r>
          </a:p>
          <a:p>
            <a:pPr marL="285750" indent="-285750" defTabSz="757238">
              <a:spcBef>
                <a:spcPts val="1200"/>
              </a:spcBef>
              <a:buFont typeface="Arial" pitchFamily="34" charset="0"/>
              <a:buChar char="•"/>
            </a:pPr>
            <a:r>
              <a:rPr lang="en-GB" noProof="1" smtClean="0">
                <a:solidFill>
                  <a:srgbClr val="283E36"/>
                </a:solidFill>
                <a:latin typeface="SwissReSans" pitchFamily="34" charset="0"/>
              </a:rPr>
              <a:t>Accepted methods for protected data</a:t>
            </a:r>
          </a:p>
          <a:p>
            <a:pPr marL="285750" indent="-285750" defTabSz="757238">
              <a:spcBef>
                <a:spcPts val="1200"/>
              </a:spcBef>
              <a:buFont typeface="Arial" pitchFamily="34" charset="0"/>
              <a:buChar char="•"/>
            </a:pPr>
            <a:r>
              <a:rPr lang="en-GB" noProof="1" smtClean="0">
                <a:solidFill>
                  <a:srgbClr val="283E36"/>
                </a:solidFill>
                <a:latin typeface="SwissReSans" pitchFamily="34" charset="0"/>
              </a:rPr>
              <a:t>Tools available to enhance knowledge and implementation for agencies</a:t>
            </a:r>
          </a:p>
          <a:p>
            <a:pPr marL="285750" indent="-285750" defTabSz="757238">
              <a:spcBef>
                <a:spcPts val="1200"/>
              </a:spcBef>
              <a:buFont typeface="Arial" pitchFamily="34" charset="0"/>
              <a:buChar char="•"/>
            </a:pPr>
            <a:r>
              <a:rPr lang="en-GB" noProof="1" smtClean="0">
                <a:solidFill>
                  <a:srgbClr val="283E36"/>
                </a:solidFill>
                <a:latin typeface="SwissReSans" pitchFamily="34" charset="0"/>
              </a:rPr>
              <a:t>Insurance remedies to protecting the agency</a:t>
            </a:r>
          </a:p>
          <a:p>
            <a:pPr marL="285750" indent="-285750" defTabSz="757238">
              <a:spcBef>
                <a:spcPts val="1200"/>
              </a:spcBef>
              <a:buFont typeface="Arial" pitchFamily="34" charset="0"/>
              <a:buChar char="•"/>
            </a:pPr>
            <a:r>
              <a:rPr lang="en-GB" noProof="1" smtClean="0">
                <a:solidFill>
                  <a:srgbClr val="283E36"/>
                </a:solidFill>
                <a:latin typeface="SwissReSans" pitchFamily="34" charset="0"/>
              </a:rPr>
              <a:t>Offering coverage to </a:t>
            </a:r>
            <a:r>
              <a:rPr lang="en-GB" noProof="1" smtClean="0">
                <a:solidFill>
                  <a:srgbClr val="283E36"/>
                </a:solidFill>
                <a:latin typeface="SwissReSans" pitchFamily="34" charset="0"/>
              </a:rPr>
              <a:t>customers</a:t>
            </a:r>
          </a:p>
          <a:p>
            <a:pPr marL="285750" indent="-285750" defTabSz="757238">
              <a:spcBef>
                <a:spcPts val="1200"/>
              </a:spcBef>
              <a:buFont typeface="Arial" pitchFamily="34" charset="0"/>
              <a:buChar char="•"/>
            </a:pPr>
            <a:endParaRPr lang="en-GB" noProof="1">
              <a:solidFill>
                <a:srgbClr val="283E36"/>
              </a:solidFill>
              <a:latin typeface="SwissReSans" pitchFamily="34" charset="0"/>
            </a:endParaRPr>
          </a:p>
          <a:p>
            <a:pPr algn="ctr" defTabSz="757238">
              <a:spcBef>
                <a:spcPts val="1200"/>
              </a:spcBef>
            </a:pPr>
            <a:r>
              <a:rPr lang="en-GB" sz="2800" i="1" noProof="1" smtClean="0">
                <a:solidFill>
                  <a:srgbClr val="283E36"/>
                </a:solidFill>
                <a:latin typeface="SwissReSans" pitchFamily="34" charset="0"/>
              </a:rPr>
              <a:t>We have alot to cover today!</a:t>
            </a:r>
            <a:endParaRPr lang="en-GB" sz="2800" i="1" noProof="1" smtClean="0">
              <a:solidFill>
                <a:srgbClr val="283E36"/>
              </a:solidFill>
              <a:latin typeface="SwissReSans" pitchFamily="34" charset="0"/>
            </a:endParaRPr>
          </a:p>
          <a:p>
            <a:pPr defTabSz="757238">
              <a:spcBef>
                <a:spcPts val="1200"/>
              </a:spcBef>
            </a:pPr>
            <a:endParaRPr lang="en-GB" noProof="1">
              <a:solidFill>
                <a:srgbClr val="283E36"/>
              </a:solidFill>
              <a:latin typeface="SwissReSans" pitchFamily="34" charset="0"/>
            </a:endParaRPr>
          </a:p>
        </p:txBody>
      </p:sp>
      <p:sp>
        <p:nvSpPr>
          <p:cNvPr id="4" name="Slide Number Placeholder 3"/>
          <p:cNvSpPr>
            <a:spLocks noGrp="1"/>
          </p:cNvSpPr>
          <p:nvPr>
            <p:ph type="sldNum" sz="quarter" idx="11"/>
          </p:nvPr>
        </p:nvSpPr>
        <p:spPr/>
        <p:txBody>
          <a:bodyPr/>
          <a:lstStyle/>
          <a:p>
            <a:fld id="{8E9F59B9-8094-4618-B073-21DD649DF751}" type="slidenum">
              <a:rPr lang="en-GB" smtClean="0"/>
              <a:pPr/>
              <a:t>2</a:t>
            </a:fld>
            <a:endParaRPr lang="en-GB"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Laptops, </a:t>
            </a:r>
            <a:r>
              <a:rPr lang="en-US" sz="2000" dirty="0" err="1"/>
              <a:t>iPads</a:t>
            </a:r>
            <a:r>
              <a:rPr lang="en-US" sz="2000" dirty="0"/>
              <a:t>, and </a:t>
            </a:r>
            <a:r>
              <a:rPr lang="en-US" sz="2000" dirty="0" err="1"/>
              <a:t>Thumbdrives</a:t>
            </a:r>
            <a:endParaRPr lang="en-US" sz="2000" dirty="0"/>
          </a:p>
          <a:p>
            <a:pPr lvl="1"/>
            <a:r>
              <a:rPr lang="en-US" sz="2000" dirty="0" smtClean="0"/>
              <a:t>They </a:t>
            </a:r>
            <a:r>
              <a:rPr lang="en-US" sz="2000" dirty="0"/>
              <a:t>most likely contain emails or other PI</a:t>
            </a:r>
          </a:p>
          <a:p>
            <a:pPr lvl="1"/>
            <a:r>
              <a:rPr lang="en-US" sz="2000" dirty="0" smtClean="0"/>
              <a:t>Strong </a:t>
            </a:r>
            <a:r>
              <a:rPr lang="en-US" sz="2000" dirty="0"/>
              <a:t>passwords</a:t>
            </a:r>
          </a:p>
          <a:p>
            <a:pPr lvl="1"/>
            <a:r>
              <a:rPr lang="en-US" sz="2000" dirty="0" smtClean="0"/>
              <a:t>Don’t </a:t>
            </a:r>
            <a:r>
              <a:rPr lang="en-US" sz="2000" dirty="0"/>
              <a:t>EVER leave them in the car while you are getting a coffee</a:t>
            </a:r>
          </a:p>
          <a:p>
            <a:pPr lvl="1"/>
            <a:r>
              <a:rPr lang="en-US" sz="2000" dirty="0" smtClean="0"/>
              <a:t>Avoid </a:t>
            </a:r>
            <a:r>
              <a:rPr lang="en-US" sz="2000" dirty="0"/>
              <a:t>storing client data on them if at all possible.  Use the cloud</a:t>
            </a:r>
            <a:r>
              <a:rPr lang="en-US" sz="2000" dirty="0" smtClean="0"/>
              <a:t>.</a:t>
            </a:r>
          </a:p>
          <a:p>
            <a:r>
              <a:rPr lang="en-US" sz="2000" dirty="0"/>
              <a:t>iPhones (all smartphones)</a:t>
            </a:r>
          </a:p>
          <a:p>
            <a:pPr lvl="1"/>
            <a:r>
              <a:rPr lang="en-US" sz="2000" dirty="0" smtClean="0"/>
              <a:t>Strong </a:t>
            </a:r>
            <a:r>
              <a:rPr lang="en-US" sz="2000" dirty="0"/>
              <a:t>passwords (yes, even on your phone)</a:t>
            </a:r>
          </a:p>
          <a:p>
            <a:pPr lvl="1"/>
            <a:r>
              <a:rPr lang="en-US" sz="2000" dirty="0"/>
              <a:t>Don’t allow staff to plug them into the USB port on their desktop PC to charge them </a:t>
            </a:r>
            <a:r>
              <a:rPr lang="en-US" sz="2000" dirty="0" smtClean="0"/>
              <a:t>as virus/malware </a:t>
            </a:r>
            <a:r>
              <a:rPr lang="en-US" sz="2000" dirty="0"/>
              <a:t>may transfer to the PC</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20</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2841380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Backup tapes and drives</a:t>
            </a:r>
          </a:p>
          <a:p>
            <a:pPr lvl="1"/>
            <a:r>
              <a:rPr lang="en-US" sz="2000" dirty="0"/>
              <a:t>Must be secure </a:t>
            </a:r>
          </a:p>
          <a:p>
            <a:pPr lvl="1"/>
            <a:r>
              <a:rPr lang="en-US" sz="2000" dirty="0"/>
              <a:t>Never leave them in the car</a:t>
            </a:r>
          </a:p>
          <a:p>
            <a:r>
              <a:rPr lang="en-US" sz="2000" dirty="0" smtClean="0"/>
              <a:t>Home </a:t>
            </a:r>
            <a:r>
              <a:rPr lang="en-US" sz="2000" dirty="0"/>
              <a:t>PC’s and other remote access devices</a:t>
            </a:r>
          </a:p>
          <a:p>
            <a:pPr lvl="1"/>
            <a:r>
              <a:rPr lang="en-US" sz="2000" dirty="0" smtClean="0"/>
              <a:t>Be </a:t>
            </a:r>
            <a:r>
              <a:rPr lang="en-US" sz="2000" dirty="0"/>
              <a:t>sure they are password protected</a:t>
            </a:r>
          </a:p>
          <a:p>
            <a:pPr lvl="1"/>
            <a:r>
              <a:rPr lang="en-US" sz="2000" dirty="0"/>
              <a:t>Use strong anti-virus and malware protection – updated daily</a:t>
            </a:r>
          </a:p>
          <a:p>
            <a:pPr marL="0" indent="0">
              <a:buNone/>
            </a:pPr>
            <a:r>
              <a:rPr lang="en-US" dirty="0"/>
              <a:t> </a:t>
            </a:r>
          </a:p>
        </p:txBody>
      </p:sp>
      <p:sp>
        <p:nvSpPr>
          <p:cNvPr id="3" name="Slide Number Placeholder 2"/>
          <p:cNvSpPr>
            <a:spLocks noGrp="1"/>
          </p:cNvSpPr>
          <p:nvPr>
            <p:ph type="sldNum" sz="quarter" idx="11"/>
          </p:nvPr>
        </p:nvSpPr>
        <p:spPr/>
        <p:txBody>
          <a:bodyPr/>
          <a:lstStyle/>
          <a:p>
            <a:fld id="{8E9F59B9-8094-4618-B073-21DD649DF751}" type="slidenum">
              <a:rPr lang="en-GB" smtClean="0"/>
              <a:pPr/>
              <a:t>21</a:t>
            </a:fld>
            <a:endParaRPr lang="en-GB" dirty="0"/>
          </a:p>
        </p:txBody>
      </p:sp>
      <p:sp>
        <p:nvSpPr>
          <p:cNvPr id="4" name="Title 3"/>
          <p:cNvSpPr>
            <a:spLocks noGrp="1"/>
          </p:cNvSpPr>
          <p:nvPr>
            <p:ph type="title"/>
          </p:nvPr>
        </p:nvSpPr>
        <p:spPr/>
        <p:txBody>
          <a:bodyPr/>
          <a:lstStyle/>
          <a:p>
            <a:r>
              <a:rPr lang="en-US" dirty="0" smtClean="0"/>
              <a:t>Protect the Electronic Data</a:t>
            </a:r>
            <a:endParaRPr lang="en-US" dirty="0"/>
          </a:p>
        </p:txBody>
      </p:sp>
    </p:spTree>
    <p:extLst>
      <p:ext uri="{BB962C8B-B14F-4D97-AF65-F5344CB8AC3E}">
        <p14:creationId xmlns:p14="http://schemas.microsoft.com/office/powerpoint/2010/main" val="4210456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124744"/>
            <a:ext cx="7848600" cy="4321175"/>
          </a:xfrm>
        </p:spPr>
        <p:txBody>
          <a:bodyPr/>
          <a:lstStyle/>
          <a:p>
            <a:pPr marL="0" indent="0">
              <a:buNone/>
            </a:pPr>
            <a:r>
              <a:rPr lang="en-US" b="1" dirty="0" smtClean="0"/>
              <a:t>The </a:t>
            </a:r>
            <a:r>
              <a:rPr lang="en-US" b="1" dirty="0"/>
              <a:t>elephant in the room: </a:t>
            </a:r>
            <a:r>
              <a:rPr lang="en-US" b="1" dirty="0" smtClean="0"/>
              <a:t>Email!</a:t>
            </a:r>
            <a:endParaRPr lang="en-US" b="1" dirty="0"/>
          </a:p>
          <a:p>
            <a:r>
              <a:rPr lang="en-US" dirty="0" smtClean="0"/>
              <a:t>Secure </a:t>
            </a:r>
            <a:r>
              <a:rPr lang="en-US" dirty="0"/>
              <a:t>Email is required whenever sending out emails that contain PI</a:t>
            </a:r>
          </a:p>
          <a:p>
            <a:pPr lvl="1"/>
            <a:r>
              <a:rPr lang="en-US" dirty="0" smtClean="0"/>
              <a:t>TLS </a:t>
            </a:r>
            <a:r>
              <a:rPr lang="en-US" dirty="0"/>
              <a:t>– Transport Layer Security is the standard</a:t>
            </a:r>
          </a:p>
          <a:p>
            <a:pPr lvl="3"/>
            <a:r>
              <a:rPr lang="en-US" dirty="0" smtClean="0"/>
              <a:t>Used </a:t>
            </a:r>
            <a:r>
              <a:rPr lang="en-US" dirty="0"/>
              <a:t>by most insurance companies</a:t>
            </a:r>
          </a:p>
          <a:p>
            <a:pPr lvl="3"/>
            <a:r>
              <a:rPr lang="en-US" dirty="0" smtClean="0"/>
              <a:t>Easy </a:t>
            </a:r>
            <a:r>
              <a:rPr lang="en-US" dirty="0"/>
              <a:t>and inexpensive to set up and maintain</a:t>
            </a:r>
          </a:p>
          <a:p>
            <a:pPr lvl="3"/>
            <a:r>
              <a:rPr lang="en-US" dirty="0" smtClean="0"/>
              <a:t>All </a:t>
            </a:r>
            <a:r>
              <a:rPr lang="en-US" dirty="0"/>
              <a:t>emails between agent-company are secure</a:t>
            </a:r>
          </a:p>
          <a:p>
            <a:pPr lvl="3"/>
            <a:r>
              <a:rPr lang="en-US" dirty="0" smtClean="0"/>
              <a:t>Tim </a:t>
            </a:r>
            <a:r>
              <a:rPr lang="en-US" dirty="0"/>
              <a:t>will elaborate </a:t>
            </a:r>
          </a:p>
          <a:p>
            <a:r>
              <a:rPr lang="en-US" dirty="0"/>
              <a:t> </a:t>
            </a:r>
            <a:r>
              <a:rPr lang="en-US" dirty="0" smtClean="0"/>
              <a:t>Other </a:t>
            </a:r>
            <a:r>
              <a:rPr lang="en-US" dirty="0"/>
              <a:t>options for emails to others (like a partially completed auto insurance app sent to a client)</a:t>
            </a:r>
          </a:p>
          <a:p>
            <a:pPr lvl="1"/>
            <a:r>
              <a:rPr lang="en-US" dirty="0" smtClean="0"/>
              <a:t>Must </a:t>
            </a:r>
            <a:r>
              <a:rPr lang="en-US" dirty="0"/>
              <a:t>be easy to use for the client/prospect or it is a barrier to a sale</a:t>
            </a:r>
          </a:p>
          <a:p>
            <a:pPr lvl="1"/>
            <a:r>
              <a:rPr lang="en-US" dirty="0" smtClean="0"/>
              <a:t>Must </a:t>
            </a:r>
            <a:r>
              <a:rPr lang="en-US" dirty="0"/>
              <a:t>be easy to use for CSRs/Producers or they won’t use it</a:t>
            </a:r>
          </a:p>
          <a:p>
            <a:pPr lvl="1"/>
            <a:r>
              <a:rPr lang="en-US" dirty="0" smtClean="0"/>
              <a:t>Must </a:t>
            </a:r>
            <a:r>
              <a:rPr lang="en-US" dirty="0"/>
              <a:t>be </a:t>
            </a:r>
            <a:r>
              <a:rPr lang="en-US" dirty="0" smtClean="0"/>
              <a:t>affordable</a:t>
            </a:r>
          </a:p>
          <a:p>
            <a:pPr lvl="1"/>
            <a:r>
              <a:rPr lang="en-US" dirty="0" smtClean="0"/>
              <a:t>Tim </a:t>
            </a:r>
            <a:r>
              <a:rPr lang="en-US" dirty="0"/>
              <a:t>will elaborate</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22</a:t>
            </a:fld>
            <a:endParaRPr lang="en-GB" dirty="0"/>
          </a:p>
        </p:txBody>
      </p:sp>
      <p:sp>
        <p:nvSpPr>
          <p:cNvPr id="4" name="Title 3"/>
          <p:cNvSpPr>
            <a:spLocks noGrp="1"/>
          </p:cNvSpPr>
          <p:nvPr>
            <p:ph type="title"/>
          </p:nvPr>
        </p:nvSpPr>
        <p:spPr>
          <a:xfrm>
            <a:off x="755651" y="116632"/>
            <a:ext cx="5832475" cy="865187"/>
          </a:xfrm>
        </p:spPr>
        <p:txBody>
          <a:bodyPr/>
          <a:lstStyle/>
          <a:p>
            <a:r>
              <a:rPr lang="en-US" dirty="0" smtClean="0"/>
              <a:t>Protect the Electronic Data</a:t>
            </a:r>
            <a:endParaRPr lang="en-US" dirty="0"/>
          </a:p>
        </p:txBody>
      </p:sp>
    </p:spTree>
    <p:extLst>
      <p:ext uri="{BB962C8B-B14F-4D97-AF65-F5344CB8AC3E}">
        <p14:creationId xmlns:p14="http://schemas.microsoft.com/office/powerpoint/2010/main" val="1434108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IT Perspective</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23</a:t>
            </a:fld>
            <a:endParaRPr lang="en-GB" dirty="0"/>
          </a:p>
        </p:txBody>
      </p:sp>
    </p:spTree>
    <p:extLst>
      <p:ext uri="{BB962C8B-B14F-4D97-AF65-F5344CB8AC3E}">
        <p14:creationId xmlns:p14="http://schemas.microsoft.com/office/powerpoint/2010/main" val="333640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24</a:t>
            </a:fld>
            <a:endParaRPr lang="en-GB" dirty="0"/>
          </a:p>
        </p:txBody>
      </p:sp>
      <p:sp>
        <p:nvSpPr>
          <p:cNvPr id="4" name="Title 3"/>
          <p:cNvSpPr>
            <a:spLocks noGrp="1"/>
          </p:cNvSpPr>
          <p:nvPr>
            <p:ph type="title"/>
          </p:nvPr>
        </p:nvSpPr>
        <p:spPr>
          <a:xfrm>
            <a:off x="755651" y="476251"/>
            <a:ext cx="5832475" cy="504477"/>
          </a:xfrm>
        </p:spPr>
        <p:txBody>
          <a:bodyPr/>
          <a:lstStyle/>
          <a:p>
            <a:r>
              <a:rPr lang="en-US" dirty="0" smtClean="0"/>
              <a:t>Network Protection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5868896" cy="493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3568" y="44624"/>
            <a:ext cx="4572000" cy="553998"/>
          </a:xfrm>
          <a:prstGeom prst="rect">
            <a:avLst/>
          </a:prstGeom>
          <a:solidFill>
            <a:srgbClr val="FFFF00"/>
          </a:solidFill>
        </p:spPr>
        <p:txBody>
          <a:bodyPr>
            <a:spAutoFit/>
          </a:bodyPr>
          <a:lstStyle/>
          <a:p>
            <a:r>
              <a:rPr lang="en-US" sz="1000" dirty="0"/>
              <a:t>Tim, I think a lot of agencies out there look at IT security costs as an expense headache but before we get into more detail on this, you say that good security can benefit the agency’s bottom line, how?</a:t>
            </a:r>
          </a:p>
        </p:txBody>
      </p:sp>
    </p:spTree>
    <p:extLst>
      <p:ext uri="{BB962C8B-B14F-4D97-AF65-F5344CB8AC3E}">
        <p14:creationId xmlns:p14="http://schemas.microsoft.com/office/powerpoint/2010/main" val="16703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Appoint an Information Security Coordinator &amp; involve your employees</a:t>
            </a:r>
          </a:p>
          <a:p>
            <a:pPr>
              <a:lnSpc>
                <a:spcPct val="150000"/>
              </a:lnSpc>
            </a:pPr>
            <a:r>
              <a:rPr lang="en-US" dirty="0" smtClean="0"/>
              <a:t>Perform a Security Assessment</a:t>
            </a:r>
          </a:p>
          <a:p>
            <a:pPr>
              <a:lnSpc>
                <a:spcPct val="150000"/>
              </a:lnSpc>
            </a:pPr>
            <a:r>
              <a:rPr lang="en-US" dirty="0" smtClean="0"/>
              <a:t>Develop a strong written information security plan (</a:t>
            </a:r>
            <a:r>
              <a:rPr lang="en-US" dirty="0" smtClean="0">
                <a:hlinkClick r:id="rId3"/>
              </a:rPr>
              <a:t>www.iiaba.net/act</a:t>
            </a:r>
            <a:r>
              <a:rPr lang="en-US" dirty="0" smtClean="0"/>
              <a:t>)</a:t>
            </a:r>
          </a:p>
          <a:p>
            <a:pPr>
              <a:lnSpc>
                <a:spcPct val="150000"/>
              </a:lnSpc>
            </a:pPr>
            <a:r>
              <a:rPr lang="en-US" dirty="0" smtClean="0"/>
              <a:t>Implement and enforce the policy</a:t>
            </a:r>
          </a:p>
          <a:p>
            <a:pPr>
              <a:lnSpc>
                <a:spcPct val="150000"/>
              </a:lnSpc>
            </a:pPr>
            <a:r>
              <a:rPr lang="en-US" dirty="0" smtClean="0"/>
              <a:t>Train your staff</a:t>
            </a:r>
          </a:p>
          <a:p>
            <a:pPr>
              <a:lnSpc>
                <a:spcPct val="150000"/>
              </a:lnSpc>
            </a:pPr>
            <a:r>
              <a:rPr lang="en-US" dirty="0" smtClean="0"/>
              <a:t>Employee Exit procedure</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25</a:t>
            </a:fld>
            <a:endParaRPr lang="en-GB" dirty="0"/>
          </a:p>
        </p:txBody>
      </p:sp>
      <p:sp>
        <p:nvSpPr>
          <p:cNvPr id="4" name="Title 3"/>
          <p:cNvSpPr>
            <a:spLocks noGrp="1"/>
          </p:cNvSpPr>
          <p:nvPr>
            <p:ph type="title"/>
          </p:nvPr>
        </p:nvSpPr>
        <p:spPr/>
        <p:txBody>
          <a:bodyPr/>
          <a:lstStyle/>
          <a:p>
            <a:r>
              <a:rPr lang="en-US" dirty="0" smtClean="0"/>
              <a:t>Security Policy</a:t>
            </a:r>
            <a:endParaRPr lang="en-US" dirty="0"/>
          </a:p>
        </p:txBody>
      </p:sp>
      <p:pic>
        <p:nvPicPr>
          <p:cNvPr id="1026" name="Picture 2" descr="E:\DATA\Marketing Materials\Images\locked fol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573016"/>
            <a:ext cx="1953344" cy="17954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44624"/>
            <a:ext cx="4572000" cy="553998"/>
          </a:xfrm>
          <a:prstGeom prst="rect">
            <a:avLst/>
          </a:prstGeom>
          <a:solidFill>
            <a:srgbClr val="FFFF00"/>
          </a:solidFill>
        </p:spPr>
        <p:txBody>
          <a:bodyPr>
            <a:spAutoFit/>
          </a:bodyPr>
          <a:lstStyle/>
          <a:p>
            <a:r>
              <a:rPr lang="en-US" sz="1000" dirty="0"/>
              <a:t>The first step agencies need to do is to create an agency security policy, can you provide some guidance to agents on what should be included in their policy and how to develop one?</a:t>
            </a:r>
          </a:p>
        </p:txBody>
      </p:sp>
    </p:spTree>
    <p:extLst>
      <p:ext uri="{BB962C8B-B14F-4D97-AF65-F5344CB8AC3E}">
        <p14:creationId xmlns:p14="http://schemas.microsoft.com/office/powerpoint/2010/main" val="27945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a network professional or qualified 3</a:t>
            </a:r>
            <a:r>
              <a:rPr lang="en-US" baseline="30000" dirty="0" smtClean="0"/>
              <a:t>rd</a:t>
            </a:r>
            <a:r>
              <a:rPr lang="en-US" dirty="0" smtClean="0"/>
              <a:t> Party IT Vendor</a:t>
            </a:r>
          </a:p>
          <a:p>
            <a:r>
              <a:rPr lang="en-US" dirty="0" smtClean="0"/>
              <a:t>Firewall: commercial grade hardware best</a:t>
            </a:r>
          </a:p>
          <a:p>
            <a:r>
              <a:rPr lang="en-US" dirty="0" smtClean="0"/>
              <a:t>Virus &amp; malware protection on servers, desktops, portable devices and home computers</a:t>
            </a:r>
          </a:p>
          <a:p>
            <a:r>
              <a:rPr lang="en-US" dirty="0" smtClean="0"/>
              <a:t>Keep all hardware &amp; software versions up-to-date; automatic updates best</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26</a:t>
            </a:fld>
            <a:endParaRPr lang="en-GB" dirty="0"/>
          </a:p>
        </p:txBody>
      </p:sp>
      <p:sp>
        <p:nvSpPr>
          <p:cNvPr id="4" name="Title 3"/>
          <p:cNvSpPr>
            <a:spLocks noGrp="1"/>
          </p:cNvSpPr>
          <p:nvPr>
            <p:ph type="title"/>
          </p:nvPr>
        </p:nvSpPr>
        <p:spPr/>
        <p:txBody>
          <a:bodyPr/>
          <a:lstStyle/>
          <a:p>
            <a:r>
              <a:rPr lang="en-US" dirty="0" smtClean="0"/>
              <a:t>Network Protection</a:t>
            </a:r>
            <a:endParaRPr lang="en-US" dirty="0"/>
          </a:p>
        </p:txBody>
      </p:sp>
      <p:pic>
        <p:nvPicPr>
          <p:cNvPr id="2050" name="Picture 2" descr="E:\DATA\Marketing Materials\Images\Security_Lock_and_C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789040"/>
            <a:ext cx="2355056" cy="164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0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Secure critical  equipment</a:t>
            </a:r>
          </a:p>
          <a:p>
            <a:r>
              <a:rPr lang="en-US" dirty="0" smtClean="0"/>
              <a:t>Authorized access only (limit access to a ‘need to know basis’)</a:t>
            </a:r>
          </a:p>
          <a:p>
            <a:r>
              <a:rPr lang="en-US" dirty="0" smtClean="0"/>
              <a:t>Secure computer room</a:t>
            </a:r>
          </a:p>
          <a:p>
            <a:r>
              <a:rPr lang="en-US" dirty="0" smtClean="0"/>
              <a:t>Working area clear of PI</a:t>
            </a:r>
          </a:p>
          <a:p>
            <a:r>
              <a:rPr lang="en-US" dirty="0" smtClean="0"/>
              <a:t>Physical access to the premise &amp; work areas (locks, bio, cameras, ADT)</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27</a:t>
            </a:fld>
            <a:endParaRPr lang="en-GB" dirty="0"/>
          </a:p>
        </p:txBody>
      </p:sp>
      <p:sp>
        <p:nvSpPr>
          <p:cNvPr id="4" name="Title 3"/>
          <p:cNvSpPr>
            <a:spLocks noGrp="1"/>
          </p:cNvSpPr>
          <p:nvPr>
            <p:ph type="title"/>
          </p:nvPr>
        </p:nvSpPr>
        <p:spPr/>
        <p:txBody>
          <a:bodyPr/>
          <a:lstStyle/>
          <a:p>
            <a:r>
              <a:rPr lang="en-US" dirty="0" smtClean="0"/>
              <a:t>Physical</a:t>
            </a:r>
            <a:endParaRPr lang="en-US" dirty="0"/>
          </a:p>
        </p:txBody>
      </p:sp>
      <p:sp>
        <p:nvSpPr>
          <p:cNvPr id="5" name="Rectangle 4"/>
          <p:cNvSpPr/>
          <p:nvPr/>
        </p:nvSpPr>
        <p:spPr>
          <a:xfrm>
            <a:off x="683568" y="4365104"/>
            <a:ext cx="4572000" cy="400110"/>
          </a:xfrm>
          <a:prstGeom prst="rect">
            <a:avLst/>
          </a:prstGeom>
          <a:solidFill>
            <a:srgbClr val="FFFF00"/>
          </a:solidFill>
        </p:spPr>
        <p:txBody>
          <a:bodyPr>
            <a:spAutoFit/>
          </a:bodyPr>
          <a:lstStyle/>
          <a:p>
            <a:r>
              <a:rPr lang="en-US" sz="1000" dirty="0"/>
              <a:t>Tim, based on your years of doing networks assessments what are </a:t>
            </a:r>
            <a:r>
              <a:rPr lang="en-US" sz="1000" dirty="0" smtClean="0"/>
              <a:t>some things </a:t>
            </a:r>
            <a:r>
              <a:rPr lang="en-US" sz="1000" dirty="0"/>
              <a:t>you’ve seen that you would like to warn our listeners about?</a:t>
            </a:r>
          </a:p>
        </p:txBody>
      </p:sp>
    </p:spTree>
    <p:extLst>
      <p:ext uri="{BB962C8B-B14F-4D97-AF65-F5344CB8AC3E}">
        <p14:creationId xmlns:p14="http://schemas.microsoft.com/office/powerpoint/2010/main" val="475471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844129"/>
            <a:ext cx="7848600" cy="4321175"/>
          </a:xfrm>
        </p:spPr>
        <p:txBody>
          <a:bodyPr/>
          <a:lstStyle/>
          <a:p>
            <a:pPr marL="457200" indent="-457200">
              <a:spcAft>
                <a:spcPts val="1200"/>
              </a:spcAft>
              <a:buClr>
                <a:schemeClr val="accent2">
                  <a:lumMod val="75000"/>
                </a:schemeClr>
              </a:buClr>
              <a:buSzPct val="110000"/>
              <a:buFont typeface="Wingdings" pitchFamily="2" charset="2"/>
              <a:buChar char="§"/>
            </a:pPr>
            <a:r>
              <a:rPr lang="en-US" dirty="0"/>
              <a:t>Servers</a:t>
            </a:r>
          </a:p>
          <a:p>
            <a:pPr marL="800100" lvl="1" indent="-342900">
              <a:spcAft>
                <a:spcPts val="1200"/>
              </a:spcAft>
              <a:buClr>
                <a:schemeClr val="accent2">
                  <a:lumMod val="75000"/>
                </a:schemeClr>
              </a:buClr>
              <a:buSzPct val="110000"/>
              <a:buFont typeface="Wingdings" pitchFamily="2" charset="2"/>
              <a:buChar char="§"/>
            </a:pPr>
            <a:r>
              <a:rPr lang="en-US" sz="1800" dirty="0"/>
              <a:t>strong passwords; changed regularly; locked down tight</a:t>
            </a:r>
          </a:p>
          <a:p>
            <a:pPr marL="457200" indent="-457200">
              <a:spcAft>
                <a:spcPts val="1200"/>
              </a:spcAft>
              <a:buClr>
                <a:schemeClr val="accent2">
                  <a:lumMod val="75000"/>
                </a:schemeClr>
              </a:buClr>
              <a:buSzPct val="110000"/>
              <a:buFont typeface="Wingdings" pitchFamily="2" charset="2"/>
              <a:buChar char="§"/>
            </a:pPr>
            <a:r>
              <a:rPr lang="en-US" dirty="0"/>
              <a:t>Desktop PCs</a:t>
            </a:r>
          </a:p>
          <a:p>
            <a:pPr marL="800100" lvl="1" indent="-342900">
              <a:spcAft>
                <a:spcPts val="1200"/>
              </a:spcAft>
              <a:buClr>
                <a:schemeClr val="accent2">
                  <a:lumMod val="75000"/>
                </a:schemeClr>
              </a:buClr>
              <a:buSzPct val="110000"/>
              <a:buFont typeface="Wingdings" pitchFamily="2" charset="2"/>
              <a:buChar char="§"/>
            </a:pPr>
            <a:r>
              <a:rPr lang="en-US" sz="1800" dirty="0"/>
              <a:t>strong passwords (AsjRkx7#)</a:t>
            </a:r>
            <a:r>
              <a:rPr lang="en-US" sz="1800" dirty="0">
                <a:solidFill>
                  <a:srgbClr val="FF0000"/>
                </a:solidFill>
              </a:rPr>
              <a:t> </a:t>
            </a:r>
            <a:r>
              <a:rPr lang="en-US" sz="1800" dirty="0"/>
              <a:t>&amp; regularly changed</a:t>
            </a:r>
          </a:p>
          <a:p>
            <a:pPr marL="457200" indent="-457200">
              <a:spcAft>
                <a:spcPts val="1200"/>
              </a:spcAft>
              <a:buClr>
                <a:schemeClr val="accent2">
                  <a:lumMod val="75000"/>
                </a:schemeClr>
              </a:buClr>
              <a:buSzPct val="110000"/>
              <a:buFont typeface="Wingdings" pitchFamily="2" charset="2"/>
              <a:buChar char="§"/>
            </a:pPr>
            <a:r>
              <a:rPr lang="en-US" dirty="0"/>
              <a:t>Staff can’t share ID’s and</a:t>
            </a:r>
            <a:r>
              <a:rPr lang="en-US" dirty="0">
                <a:solidFill>
                  <a:srgbClr val="FF0000"/>
                </a:solidFill>
              </a:rPr>
              <a:t> </a:t>
            </a:r>
            <a:r>
              <a:rPr lang="en-US" dirty="0"/>
              <a:t>passwords</a:t>
            </a:r>
          </a:p>
          <a:p>
            <a:pPr marL="457200" indent="-457200">
              <a:spcAft>
                <a:spcPts val="1200"/>
              </a:spcAft>
              <a:buClr>
                <a:schemeClr val="accent2">
                  <a:lumMod val="75000"/>
                </a:schemeClr>
              </a:buClr>
              <a:buSzPct val="110000"/>
              <a:buFont typeface="Wingdings" pitchFamily="2" charset="2"/>
              <a:buChar char="§"/>
            </a:pPr>
            <a:r>
              <a:rPr lang="en-US" dirty="0"/>
              <a:t>No storage of PI on desktops, laptops or mobile devices</a:t>
            </a:r>
          </a:p>
          <a:p>
            <a:pPr marL="457200" indent="-457200">
              <a:spcAft>
                <a:spcPts val="1200"/>
              </a:spcAft>
              <a:buClr>
                <a:schemeClr val="accent2">
                  <a:lumMod val="75000"/>
                </a:schemeClr>
              </a:buClr>
              <a:buSzPct val="110000"/>
              <a:buFont typeface="Wingdings" pitchFamily="2" charset="2"/>
              <a:buChar char="§"/>
            </a:pPr>
            <a:r>
              <a:rPr lang="en-US" dirty="0"/>
              <a:t>Use screen saver with password protection every 15-30 minutes</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28</a:t>
            </a:fld>
            <a:endParaRPr lang="en-GB" dirty="0"/>
          </a:p>
        </p:txBody>
      </p:sp>
      <p:sp>
        <p:nvSpPr>
          <p:cNvPr id="4" name="Title 3"/>
          <p:cNvSpPr>
            <a:spLocks noGrp="1"/>
          </p:cNvSpPr>
          <p:nvPr>
            <p:ph type="title"/>
          </p:nvPr>
        </p:nvSpPr>
        <p:spPr/>
        <p:txBody>
          <a:bodyPr/>
          <a:lstStyle/>
          <a:p>
            <a:r>
              <a:rPr lang="en-US" dirty="0" smtClean="0"/>
              <a:t>Computer Protection	</a:t>
            </a:r>
            <a:endParaRPr lang="en-US" dirty="0"/>
          </a:p>
        </p:txBody>
      </p:sp>
      <p:pic>
        <p:nvPicPr>
          <p:cNvPr id="4098" name="Picture 2" descr="E:\DATA\Marketing Materials\Images\padlock displ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76672"/>
            <a:ext cx="1800001" cy="175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60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lnSpc>
                <a:spcPct val="90000"/>
              </a:lnSpc>
              <a:spcAft>
                <a:spcPts val="1200"/>
              </a:spcAft>
              <a:buClr>
                <a:schemeClr val="accent2">
                  <a:lumMod val="75000"/>
                </a:schemeClr>
              </a:buClr>
              <a:buSzPct val="110000"/>
              <a:buFont typeface="Wingdings" pitchFamily="2" charset="2"/>
              <a:buChar char="§"/>
            </a:pPr>
            <a:r>
              <a:rPr lang="en-US" dirty="0"/>
              <a:t>Encrypt backups, thumb drives &amp; PCs; password protect all mobile devices</a:t>
            </a:r>
          </a:p>
          <a:p>
            <a:pPr marL="457200" indent="-457200">
              <a:lnSpc>
                <a:spcPct val="90000"/>
              </a:lnSpc>
              <a:spcAft>
                <a:spcPts val="1200"/>
              </a:spcAft>
              <a:buClr>
                <a:schemeClr val="accent2">
                  <a:lumMod val="75000"/>
                </a:schemeClr>
              </a:buClr>
              <a:buSzPct val="110000"/>
              <a:buFont typeface="Wingdings" pitchFamily="2" charset="2"/>
              <a:buChar char="§"/>
            </a:pPr>
            <a:r>
              <a:rPr lang="en-US" dirty="0"/>
              <a:t>Keep PI off laptops, mobile devices &amp; home computers</a:t>
            </a:r>
          </a:p>
          <a:p>
            <a:pPr marL="457200" indent="-457200">
              <a:lnSpc>
                <a:spcPct val="90000"/>
              </a:lnSpc>
              <a:spcAft>
                <a:spcPts val="1200"/>
              </a:spcAft>
              <a:buClr>
                <a:schemeClr val="accent2">
                  <a:lumMod val="75000"/>
                </a:schemeClr>
              </a:buClr>
              <a:buSzPct val="110000"/>
              <a:buFont typeface="Wingdings" pitchFamily="2" charset="2"/>
              <a:buChar char="§"/>
            </a:pPr>
            <a:r>
              <a:rPr lang="en-US" dirty="0"/>
              <a:t>Do not leave portable devices in your car - EVER</a:t>
            </a:r>
          </a:p>
          <a:p>
            <a:pPr marL="457200" indent="-457200">
              <a:lnSpc>
                <a:spcPct val="90000"/>
              </a:lnSpc>
              <a:spcAft>
                <a:spcPts val="1200"/>
              </a:spcAft>
              <a:buClr>
                <a:schemeClr val="accent2">
                  <a:lumMod val="75000"/>
                </a:schemeClr>
              </a:buClr>
              <a:buSzPct val="110000"/>
              <a:buFont typeface="Wingdings" pitchFamily="2" charset="2"/>
              <a:buChar char="§"/>
            </a:pPr>
            <a:r>
              <a:rPr lang="en-US" dirty="0" smtClean="0"/>
              <a:t>Tools </a:t>
            </a:r>
            <a:r>
              <a:rPr lang="en-US" dirty="0"/>
              <a:t>you can use to encrypt devices &amp; to wipe data from mobile </a:t>
            </a:r>
            <a:r>
              <a:rPr lang="en-US" dirty="0" smtClean="0"/>
              <a:t>devices</a:t>
            </a:r>
          </a:p>
          <a:p>
            <a:pPr marL="457200" indent="-457200">
              <a:lnSpc>
                <a:spcPct val="90000"/>
              </a:lnSpc>
              <a:spcAft>
                <a:spcPts val="1200"/>
              </a:spcAft>
              <a:buClr>
                <a:schemeClr val="accent2">
                  <a:lumMod val="75000"/>
                </a:schemeClr>
              </a:buClr>
              <a:buSzPct val="110000"/>
              <a:buFont typeface="Wingdings" pitchFamily="2" charset="2"/>
              <a:buChar char="§"/>
            </a:pPr>
            <a:r>
              <a:rPr lang="en-US" dirty="0" smtClean="0"/>
              <a:t>Internal Threat Monitoring Tools </a:t>
            </a:r>
            <a:r>
              <a:rPr lang="en-US" sz="1600" dirty="0" smtClean="0"/>
              <a:t>(i.e. web content filtering)</a:t>
            </a:r>
          </a:p>
          <a:p>
            <a:pPr marL="457200" indent="-457200">
              <a:lnSpc>
                <a:spcPct val="90000"/>
              </a:lnSpc>
              <a:spcAft>
                <a:spcPts val="1200"/>
              </a:spcAft>
              <a:buClr>
                <a:schemeClr val="accent2">
                  <a:lumMod val="75000"/>
                </a:schemeClr>
              </a:buClr>
              <a:buSzPct val="110000"/>
              <a:buFont typeface="Wingdings" pitchFamily="2" charset="2"/>
              <a:buChar char="§"/>
            </a:pPr>
            <a:r>
              <a:rPr lang="en-US" dirty="0" smtClean="0"/>
              <a:t>Use </a:t>
            </a:r>
            <a:r>
              <a:rPr lang="en-US" dirty="0"/>
              <a:t>Real Time tool to manage carrier </a:t>
            </a:r>
            <a:r>
              <a:rPr lang="en-US" dirty="0" smtClean="0"/>
              <a:t>passwords</a:t>
            </a:r>
          </a:p>
          <a:p>
            <a:pPr marL="457200" indent="-457200">
              <a:lnSpc>
                <a:spcPct val="90000"/>
              </a:lnSpc>
              <a:spcAft>
                <a:spcPts val="1200"/>
              </a:spcAft>
              <a:buClr>
                <a:schemeClr val="accent2">
                  <a:lumMod val="75000"/>
                </a:schemeClr>
              </a:buClr>
              <a:buSzPct val="110000"/>
              <a:buFont typeface="Wingdings" pitchFamily="2" charset="2"/>
              <a:buChar char="§"/>
            </a:pPr>
            <a:r>
              <a:rPr lang="en-US" dirty="0" smtClean="0"/>
              <a:t>Single Sign-on Tools</a:t>
            </a:r>
            <a:endParaRPr lang="en-US" dirty="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29</a:t>
            </a:fld>
            <a:endParaRPr lang="en-GB" dirty="0"/>
          </a:p>
        </p:txBody>
      </p:sp>
      <p:sp>
        <p:nvSpPr>
          <p:cNvPr id="4" name="Title 3"/>
          <p:cNvSpPr>
            <a:spLocks noGrp="1"/>
          </p:cNvSpPr>
          <p:nvPr>
            <p:ph type="title"/>
          </p:nvPr>
        </p:nvSpPr>
        <p:spPr/>
        <p:txBody>
          <a:bodyPr/>
          <a:lstStyle/>
          <a:p>
            <a:r>
              <a:rPr lang="en-US" dirty="0" smtClean="0"/>
              <a:t>Major Risk Prevention Tools &amp; Procedures</a:t>
            </a:r>
            <a:endParaRPr lang="en-US" dirty="0"/>
          </a:p>
        </p:txBody>
      </p:sp>
      <p:pic>
        <p:nvPicPr>
          <p:cNvPr id="5" name="Picture 3" descr="E:\DATA\Marketing Materials\Images\Data Protection 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149080"/>
            <a:ext cx="1872892"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548680"/>
            <a:ext cx="4572000" cy="400110"/>
          </a:xfrm>
          <a:prstGeom prst="rect">
            <a:avLst/>
          </a:prstGeom>
          <a:solidFill>
            <a:srgbClr val="FFFF00"/>
          </a:solidFill>
        </p:spPr>
        <p:txBody>
          <a:bodyPr>
            <a:spAutoFit/>
          </a:bodyPr>
          <a:lstStyle/>
          <a:p>
            <a:r>
              <a:rPr lang="en-US" sz="1000" dirty="0"/>
              <a:t>Specifically, what are some tools used in agencies to help keep the systems and data secure?</a:t>
            </a:r>
          </a:p>
        </p:txBody>
      </p:sp>
    </p:spTree>
    <p:extLst>
      <p:ext uri="{BB962C8B-B14F-4D97-AF65-F5344CB8AC3E}">
        <p14:creationId xmlns:p14="http://schemas.microsoft.com/office/powerpoint/2010/main" val="103076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700808"/>
            <a:ext cx="7848600" cy="4321175"/>
          </a:xfrm>
        </p:spPr>
        <p:txBody>
          <a:bodyPr/>
          <a:lstStyle/>
          <a:p>
            <a:pPr marL="0" indent="0">
              <a:buNone/>
            </a:pPr>
            <a:r>
              <a:rPr lang="en-US" sz="1400" dirty="0" smtClean="0"/>
              <a:t>This </a:t>
            </a:r>
            <a:r>
              <a:rPr lang="en-US" sz="1400" dirty="0"/>
              <a:t>webinar identifies existing and evolving cyber risk exposures, details why traditional insurance products are inadequate to manage these exposures, and outlines potential solutions from ISO standard products and various specialty programs available in the insurance marketplace.  </a:t>
            </a:r>
            <a:br>
              <a:rPr lang="en-US" sz="1400" dirty="0"/>
            </a:br>
            <a:r>
              <a:rPr lang="en-US" sz="1400" dirty="0"/>
              <a:t/>
            </a:r>
            <a:br>
              <a:rPr lang="en-US" sz="1400" dirty="0"/>
            </a:br>
            <a:r>
              <a:rPr lang="en-US" sz="1400" dirty="0"/>
              <a:t>At the conclusion of this webinar, participants should be able to:</a:t>
            </a:r>
            <a:br>
              <a:rPr lang="en-US" sz="1400" dirty="0"/>
            </a:br>
            <a:r>
              <a:rPr lang="en-US" sz="1400" dirty="0"/>
              <a:t/>
            </a:r>
            <a:br>
              <a:rPr lang="en-US" sz="1400" dirty="0"/>
            </a:br>
            <a:r>
              <a:rPr lang="en-US" sz="1400" dirty="0"/>
              <a:t>• Grasp the significance and magnitude of cyber </a:t>
            </a:r>
            <a:r>
              <a:rPr lang="en-US" sz="1400" dirty="0" smtClean="0"/>
              <a:t>exposures</a:t>
            </a:r>
            <a:r>
              <a:rPr lang="en-US" sz="1400" dirty="0"/>
              <a:t>  </a:t>
            </a:r>
            <a:br>
              <a:rPr lang="en-US" sz="1400" dirty="0"/>
            </a:br>
            <a:r>
              <a:rPr lang="en-US" sz="1400" dirty="0"/>
              <a:t>• Understand why traditional standard insurance products are inadequate to address these </a:t>
            </a:r>
            <a:r>
              <a:rPr lang="en-US" sz="1400" dirty="0" smtClean="0"/>
              <a:t>exposures</a:t>
            </a:r>
            <a:r>
              <a:rPr lang="en-US" sz="1400" dirty="0"/>
              <a:t/>
            </a:r>
            <a:br>
              <a:rPr lang="en-US" sz="1400" dirty="0"/>
            </a:br>
            <a:r>
              <a:rPr lang="en-US" sz="1400" dirty="0"/>
              <a:t>• Differentiate between various ISO solutions and recognize why most are </a:t>
            </a:r>
            <a:r>
              <a:rPr lang="en-US" sz="1400" dirty="0" smtClean="0"/>
              <a:t>inadequate</a:t>
            </a:r>
            <a:r>
              <a:rPr lang="en-US" sz="1400" dirty="0"/>
              <a:t/>
            </a:r>
            <a:br>
              <a:rPr lang="en-US" sz="1400" dirty="0"/>
            </a:br>
            <a:r>
              <a:rPr lang="en-US" sz="1400" dirty="0"/>
              <a:t>• Identify what non-ISO specialty products cover or should cover  </a:t>
            </a:r>
          </a:p>
          <a:p>
            <a:pPr marL="0" indent="0">
              <a:buNone/>
            </a:pPr>
            <a:endParaRPr lang="en-US" sz="1600" dirty="0" smtClean="0"/>
          </a:p>
          <a:p>
            <a:pPr marL="0" indent="0">
              <a:buNone/>
            </a:pPr>
            <a:r>
              <a:rPr lang="en-US" sz="1600" dirty="0" smtClean="0"/>
              <a:t>TO REGISTER: Visit the Upcoming Webinars section of </a:t>
            </a:r>
            <a:r>
              <a:rPr lang="en-US" sz="1600" dirty="0" smtClean="0">
                <a:hlinkClick r:id="rId3"/>
              </a:rPr>
              <a:t>ww</a:t>
            </a:r>
            <a:r>
              <a:rPr lang="en-US" sz="1600" dirty="0" smtClean="0">
                <a:hlinkClick r:id="rId3"/>
              </a:rPr>
              <a:t>w.iiaba.net</a:t>
            </a:r>
            <a:r>
              <a:rPr lang="en-US" sz="1600" dirty="0"/>
              <a:t> </a:t>
            </a:r>
            <a:r>
              <a:rPr lang="en-US" sz="1600" dirty="0" smtClean="0"/>
              <a:t>or </a:t>
            </a:r>
            <a:r>
              <a:rPr lang="en-US" sz="1600" dirty="0" smtClean="0">
                <a:hlinkClick r:id="rId4"/>
              </a:rPr>
              <a:t>click here</a:t>
            </a:r>
            <a:r>
              <a:rPr lang="en-US" sz="1600" dirty="0" smtClean="0"/>
              <a:t>.</a:t>
            </a:r>
            <a:endParaRPr lang="en-US" sz="1600"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a:t>
            </a:fld>
            <a:endParaRPr lang="en-GB" dirty="0"/>
          </a:p>
        </p:txBody>
      </p:sp>
      <p:sp>
        <p:nvSpPr>
          <p:cNvPr id="4" name="Title 3"/>
          <p:cNvSpPr>
            <a:spLocks noGrp="1"/>
          </p:cNvSpPr>
          <p:nvPr>
            <p:ph type="title"/>
          </p:nvPr>
        </p:nvSpPr>
        <p:spPr>
          <a:xfrm>
            <a:off x="755576" y="692696"/>
            <a:ext cx="5832475" cy="865187"/>
          </a:xfrm>
        </p:spPr>
        <p:txBody>
          <a:bodyPr/>
          <a:lstStyle/>
          <a:p>
            <a:r>
              <a:rPr lang="en-US" dirty="0" smtClean="0"/>
              <a:t>Feb. 8</a:t>
            </a:r>
            <a:r>
              <a:rPr lang="en-US" baseline="30000" dirty="0" smtClean="0"/>
              <a:t>th</a:t>
            </a:r>
            <a:r>
              <a:rPr lang="en-US" dirty="0" smtClean="0"/>
              <a:t> - Cyber Risk Webinar Opportunity from IIABA </a:t>
            </a:r>
            <a:endParaRPr lang="en-US" dirty="0"/>
          </a:p>
        </p:txBody>
      </p:sp>
    </p:spTree>
    <p:extLst>
      <p:ext uri="{BB962C8B-B14F-4D97-AF65-F5344CB8AC3E}">
        <p14:creationId xmlns:p14="http://schemas.microsoft.com/office/powerpoint/2010/main" val="695091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Aft>
                <a:spcPts val="1200"/>
              </a:spcAft>
              <a:buClr>
                <a:schemeClr val="accent2">
                  <a:lumMod val="75000"/>
                </a:schemeClr>
              </a:buClr>
              <a:buSzPct val="110000"/>
              <a:buFont typeface="Wingdings" pitchFamily="2" charset="2"/>
              <a:buChar char="§"/>
            </a:pPr>
            <a:r>
              <a:rPr lang="en-US" dirty="0"/>
              <a:t>Connect to office through SSL / VPN connection</a:t>
            </a:r>
          </a:p>
          <a:p>
            <a:pPr marL="457200" indent="-457200">
              <a:spcAft>
                <a:spcPts val="1200"/>
              </a:spcAft>
              <a:buClr>
                <a:schemeClr val="accent2">
                  <a:lumMod val="75000"/>
                </a:schemeClr>
              </a:buClr>
              <a:buSzPct val="110000"/>
              <a:buFont typeface="Wingdings" pitchFamily="2" charset="2"/>
              <a:buChar char="§"/>
            </a:pPr>
            <a:r>
              <a:rPr lang="en-US" dirty="0"/>
              <a:t>Use non-default password on all </a:t>
            </a:r>
            <a:r>
              <a:rPr lang="en-US" dirty="0" err="1"/>
              <a:t>WiFi</a:t>
            </a:r>
            <a:r>
              <a:rPr lang="en-US" dirty="0"/>
              <a:t> connections from within the agency office as well as laptops</a:t>
            </a:r>
          </a:p>
          <a:p>
            <a:pPr marL="457200" indent="-457200">
              <a:spcAft>
                <a:spcPts val="1200"/>
              </a:spcAft>
              <a:buClr>
                <a:schemeClr val="accent2">
                  <a:lumMod val="75000"/>
                </a:schemeClr>
              </a:buClr>
              <a:buSzPct val="110000"/>
              <a:buFont typeface="Wingdings" pitchFamily="2" charset="2"/>
              <a:buChar char="§"/>
            </a:pPr>
            <a:r>
              <a:rPr lang="en-US" dirty="0"/>
              <a:t>Before discarding: destroy data on PCs, copiers, fax &amp; scanners &amp; other portable computers &amp; devices.  How?</a:t>
            </a:r>
          </a:p>
          <a:p>
            <a:pPr marL="457200" indent="-457200">
              <a:spcAft>
                <a:spcPts val="1200"/>
              </a:spcAft>
              <a:buClr>
                <a:schemeClr val="accent2">
                  <a:lumMod val="75000"/>
                </a:schemeClr>
              </a:buClr>
              <a:buSzPct val="110000"/>
              <a:buFont typeface="Wingdings" pitchFamily="2" charset="2"/>
              <a:buChar char="§"/>
            </a:pPr>
            <a:r>
              <a:rPr lang="en-US" dirty="0"/>
              <a:t>Obtain written commitment from third party contractors to protect your </a:t>
            </a:r>
            <a:r>
              <a:rPr lang="en-US" dirty="0" smtClean="0"/>
              <a:t>data</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30</a:t>
            </a:fld>
            <a:endParaRPr lang="en-GB" dirty="0"/>
          </a:p>
        </p:txBody>
      </p:sp>
      <p:sp>
        <p:nvSpPr>
          <p:cNvPr id="4" name="Title 3"/>
          <p:cNvSpPr>
            <a:spLocks noGrp="1"/>
          </p:cNvSpPr>
          <p:nvPr>
            <p:ph type="title"/>
          </p:nvPr>
        </p:nvSpPr>
        <p:spPr/>
        <p:txBody>
          <a:bodyPr/>
          <a:lstStyle/>
          <a:p>
            <a:r>
              <a:rPr lang="en-US" dirty="0"/>
              <a:t>Major Risk Prevention Tools &amp; Procedures</a:t>
            </a:r>
            <a:r>
              <a:rPr lang="en-US" dirty="0" smtClean="0"/>
              <a:t>	</a:t>
            </a:r>
            <a:endParaRPr lang="en-US" dirty="0"/>
          </a:p>
        </p:txBody>
      </p:sp>
      <p:pic>
        <p:nvPicPr>
          <p:cNvPr id="5122" name="Picture 2" descr="E:\DATA\Marketing Materials\Images\global ne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581128"/>
            <a:ext cx="3230686" cy="14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11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268760"/>
            <a:ext cx="7848600" cy="4824536"/>
          </a:xfrm>
        </p:spPr>
        <p:txBody>
          <a:bodyPr/>
          <a:lstStyle/>
          <a:p>
            <a:pPr marL="457200" indent="-457200">
              <a:spcAft>
                <a:spcPts val="1200"/>
              </a:spcAft>
              <a:buClr>
                <a:schemeClr val="accent2">
                  <a:lumMod val="75000"/>
                </a:schemeClr>
              </a:buClr>
              <a:buSzPct val="110000"/>
              <a:buFont typeface="Wingdings" pitchFamily="2" charset="2"/>
              <a:buChar char="§"/>
            </a:pPr>
            <a:r>
              <a:rPr lang="en-US" dirty="0"/>
              <a:t>At transmission time, TLS creates an encrypted communication session between email </a:t>
            </a:r>
            <a:r>
              <a:rPr lang="en-US" dirty="0" smtClean="0"/>
              <a:t>servers The </a:t>
            </a:r>
            <a:r>
              <a:rPr lang="en-US" dirty="0"/>
              <a:t>email is then sent through a protected “tunnel</a:t>
            </a:r>
            <a:r>
              <a:rPr lang="en-US" dirty="0" smtClean="0"/>
              <a:t>” The </a:t>
            </a:r>
            <a:r>
              <a:rPr lang="en-US" dirty="0"/>
              <a:t>servers de-crypt the message and send it along to the </a:t>
            </a:r>
            <a:r>
              <a:rPr lang="en-US" dirty="0" smtClean="0"/>
              <a:t>client</a:t>
            </a:r>
          </a:p>
          <a:p>
            <a:pPr marL="457200" indent="-457200">
              <a:spcAft>
                <a:spcPts val="1200"/>
              </a:spcAft>
              <a:buClr>
                <a:schemeClr val="accent2">
                  <a:lumMod val="75000"/>
                </a:schemeClr>
              </a:buClr>
              <a:buSzPct val="110000"/>
              <a:buFont typeface="Wingdings" pitchFamily="2" charset="2"/>
              <a:buChar char="§"/>
            </a:pPr>
            <a:endParaRPr lang="en-US" sz="1600" dirty="0" smtClean="0">
              <a:latin typeface="Arial" pitchFamily="34" charset="0"/>
              <a:cs typeface="Arial" pitchFamily="34" charset="0"/>
            </a:endParaRPr>
          </a:p>
          <a:p>
            <a:pPr marL="457200" indent="-457200">
              <a:spcAft>
                <a:spcPts val="1200"/>
              </a:spcAft>
              <a:buClr>
                <a:schemeClr val="accent2">
                  <a:lumMod val="75000"/>
                </a:schemeClr>
              </a:buClr>
              <a:buSzPct val="110000"/>
              <a:buFont typeface="Wingdings" pitchFamily="2" charset="2"/>
              <a:buChar char="§"/>
            </a:pPr>
            <a:endParaRPr lang="en-US" sz="1600" dirty="0">
              <a:latin typeface="Arial" pitchFamily="34" charset="0"/>
              <a:cs typeface="Arial" pitchFamily="34" charset="0"/>
            </a:endParaRPr>
          </a:p>
          <a:p>
            <a:pPr marL="457200" indent="-457200">
              <a:spcAft>
                <a:spcPts val="1200"/>
              </a:spcAft>
              <a:buClr>
                <a:schemeClr val="accent2">
                  <a:lumMod val="75000"/>
                </a:schemeClr>
              </a:buClr>
              <a:buSzPct val="110000"/>
              <a:buFont typeface="Wingdings" pitchFamily="2" charset="2"/>
              <a:buChar char="§"/>
            </a:pPr>
            <a:endParaRPr lang="en-US" sz="1600" dirty="0" smtClean="0">
              <a:latin typeface="Arial" pitchFamily="34" charset="0"/>
              <a:cs typeface="Arial" pitchFamily="34" charset="0"/>
            </a:endParaRPr>
          </a:p>
          <a:p>
            <a:pPr marL="457200" indent="-457200">
              <a:spcAft>
                <a:spcPts val="1200"/>
              </a:spcAft>
              <a:buClr>
                <a:schemeClr val="accent2">
                  <a:lumMod val="75000"/>
                </a:schemeClr>
              </a:buClr>
              <a:buSzPct val="110000"/>
              <a:buFont typeface="Wingdings" pitchFamily="2" charset="2"/>
              <a:buChar char="§"/>
            </a:pPr>
            <a:r>
              <a:rPr lang="en-US" sz="1600" dirty="0" smtClean="0">
                <a:latin typeface="Arial" pitchFamily="34" charset="0"/>
                <a:cs typeface="Arial" pitchFamily="34" charset="0"/>
              </a:rPr>
              <a:t>Most </a:t>
            </a:r>
            <a:r>
              <a:rPr lang="en-US" sz="1600" dirty="0">
                <a:latin typeface="Arial" pitchFamily="34" charset="0"/>
                <a:cs typeface="Arial" pitchFamily="34" charset="0"/>
              </a:rPr>
              <a:t>agencies that have an up-to-date in-house mail server are TLS capable and there are numerous online options.</a:t>
            </a:r>
          </a:p>
          <a:p>
            <a:pPr marL="457200" indent="-457200">
              <a:spcAft>
                <a:spcPts val="1200"/>
              </a:spcAft>
              <a:buClr>
                <a:schemeClr val="accent2">
                  <a:lumMod val="75000"/>
                </a:schemeClr>
              </a:buClr>
              <a:buSzPct val="110000"/>
              <a:buFont typeface="Wingdings" pitchFamily="2" charset="2"/>
              <a:buChar char="§"/>
            </a:pPr>
            <a:r>
              <a:rPr lang="en-US" sz="1600" dirty="0">
                <a:latin typeface="Arial" pitchFamily="34" charset="0"/>
                <a:cs typeface="Arial" pitchFamily="34" charset="0"/>
              </a:rPr>
              <a:t>Required mode &amp; opportunistic mode; carrier issues </a:t>
            </a:r>
          </a:p>
          <a:p>
            <a:pPr marL="457200" indent="-457200">
              <a:spcAft>
                <a:spcPts val="1200"/>
              </a:spcAft>
              <a:buClr>
                <a:schemeClr val="accent2">
                  <a:lumMod val="75000"/>
                </a:schemeClr>
              </a:buClr>
              <a:buSzPct val="110000"/>
              <a:buFont typeface="Wingdings" pitchFamily="2" charset="2"/>
              <a:buChar char="§"/>
            </a:pPr>
            <a:endParaRPr lang="en-US" sz="1600" dirty="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31</a:t>
            </a:fld>
            <a:endParaRPr lang="en-GB" dirty="0"/>
          </a:p>
        </p:txBody>
      </p:sp>
      <p:sp>
        <p:nvSpPr>
          <p:cNvPr id="4" name="Title 3"/>
          <p:cNvSpPr>
            <a:spLocks noGrp="1"/>
          </p:cNvSpPr>
          <p:nvPr>
            <p:ph type="title"/>
          </p:nvPr>
        </p:nvSpPr>
        <p:spPr>
          <a:xfrm>
            <a:off x="755651" y="548680"/>
            <a:ext cx="5832475" cy="432718"/>
          </a:xfrm>
        </p:spPr>
        <p:txBody>
          <a:bodyPr/>
          <a:lstStyle/>
          <a:p>
            <a:r>
              <a:rPr lang="en-US" dirty="0" smtClean="0"/>
              <a:t>How Does TLS Work?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80922"/>
            <a:ext cx="4968552" cy="137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1560" y="300929"/>
            <a:ext cx="4572000" cy="246221"/>
          </a:xfrm>
          <a:prstGeom prst="rect">
            <a:avLst/>
          </a:prstGeom>
          <a:solidFill>
            <a:srgbClr val="FFFF00"/>
          </a:solidFill>
        </p:spPr>
        <p:txBody>
          <a:bodyPr>
            <a:spAutoFit/>
          </a:bodyPr>
          <a:lstStyle/>
          <a:p>
            <a:r>
              <a:rPr lang="en-US" sz="1000" dirty="0"/>
              <a:t>Tell us a little more about TLS and how it works for securing daily email?</a:t>
            </a:r>
          </a:p>
        </p:txBody>
      </p:sp>
    </p:spTree>
    <p:extLst>
      <p:ext uri="{BB962C8B-B14F-4D97-AF65-F5344CB8AC3E}">
        <p14:creationId xmlns:p14="http://schemas.microsoft.com/office/powerpoint/2010/main" val="1223590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484784"/>
            <a:ext cx="7848600" cy="4321175"/>
          </a:xfrm>
        </p:spPr>
        <p:txBody>
          <a:bodyPr/>
          <a:lstStyle/>
          <a:p>
            <a:pPr marL="457200" indent="-457200">
              <a:spcAft>
                <a:spcPts val="1200"/>
              </a:spcAft>
              <a:buClr>
                <a:schemeClr val="accent2">
                  <a:lumMod val="75000"/>
                </a:schemeClr>
              </a:buClr>
              <a:buSzPct val="110000"/>
              <a:buFont typeface="Wingdings" pitchFamily="2" charset="2"/>
              <a:buChar char="§"/>
            </a:pPr>
            <a:r>
              <a:rPr lang="en-US" dirty="0">
                <a:latin typeface="Arial" pitchFamily="34" charset="0"/>
                <a:cs typeface="Arial" pitchFamily="34" charset="0"/>
              </a:rPr>
              <a:t>Most agencies that have an up-to-date in-house mail server are TLS capable and there are numerous online options.</a:t>
            </a:r>
          </a:p>
          <a:p>
            <a:pPr marL="457200" indent="-457200">
              <a:spcAft>
                <a:spcPts val="1200"/>
              </a:spcAft>
              <a:buClr>
                <a:schemeClr val="accent2">
                  <a:lumMod val="75000"/>
                </a:schemeClr>
              </a:buClr>
              <a:buSzPct val="110000"/>
              <a:buFont typeface="Wingdings" pitchFamily="2" charset="2"/>
              <a:buChar char="§"/>
            </a:pPr>
            <a:r>
              <a:rPr lang="en-US" dirty="0">
                <a:latin typeface="Arial" pitchFamily="34" charset="0"/>
                <a:cs typeface="Arial" pitchFamily="34" charset="0"/>
              </a:rPr>
              <a:t>Required mode &amp; </a:t>
            </a:r>
            <a:r>
              <a:rPr lang="en-US" dirty="0" smtClean="0">
                <a:latin typeface="Arial" pitchFamily="34" charset="0"/>
                <a:cs typeface="Arial" pitchFamily="34" charset="0"/>
              </a:rPr>
              <a:t>Opportunistic </a:t>
            </a:r>
            <a:r>
              <a:rPr lang="en-US" dirty="0">
                <a:latin typeface="Arial" pitchFamily="34" charset="0"/>
                <a:cs typeface="Arial" pitchFamily="34" charset="0"/>
              </a:rPr>
              <a:t>mode; carrier issues </a:t>
            </a:r>
            <a:endParaRPr lang="en-US" dirty="0" smtClean="0">
              <a:latin typeface="Arial" pitchFamily="34" charset="0"/>
              <a:cs typeface="Arial" pitchFamily="34" charset="0"/>
            </a:endParaRPr>
          </a:p>
          <a:p>
            <a:pPr marL="0" indent="0">
              <a:spcAft>
                <a:spcPts val="1200"/>
              </a:spcAft>
              <a:buClr>
                <a:schemeClr val="accent2">
                  <a:lumMod val="75000"/>
                </a:schemeClr>
              </a:buClr>
              <a:buSzPct val="110000"/>
              <a:buNone/>
            </a:pPr>
            <a:r>
              <a:rPr lang="en-US" sz="2400" dirty="0" smtClean="0">
                <a:solidFill>
                  <a:schemeClr val="accent3">
                    <a:lumMod val="75000"/>
                  </a:schemeClr>
                </a:solidFill>
              </a:rPr>
              <a:t>Third Party Encryption</a:t>
            </a:r>
            <a:endParaRPr lang="en-US" dirty="0" smtClean="0">
              <a:solidFill>
                <a:schemeClr val="accent3">
                  <a:lumMod val="75000"/>
                </a:schemeClr>
              </a:solidFill>
            </a:endParaRPr>
          </a:p>
          <a:p>
            <a:pPr lvl="1">
              <a:spcAft>
                <a:spcPts val="1200"/>
              </a:spcAft>
              <a:buClr>
                <a:schemeClr val="accent2">
                  <a:lumMod val="75000"/>
                </a:schemeClr>
              </a:buClr>
              <a:buSzPct val="110000"/>
            </a:pPr>
            <a:r>
              <a:rPr lang="en-US" sz="1800" dirty="0" err="1" smtClean="0"/>
              <a:t>Rpost</a:t>
            </a:r>
            <a:r>
              <a:rPr lang="en-US" sz="1800" dirty="0" smtClean="0"/>
              <a:t>, </a:t>
            </a:r>
            <a:r>
              <a:rPr lang="en-US" sz="1800" dirty="0" err="1" smtClean="0"/>
              <a:t>Zix</a:t>
            </a:r>
            <a:r>
              <a:rPr lang="en-US" sz="1800" dirty="0" smtClean="0"/>
              <a:t>, </a:t>
            </a:r>
            <a:r>
              <a:rPr lang="en-US" sz="1800" dirty="0" err="1" smtClean="0"/>
              <a:t>CypherPost</a:t>
            </a:r>
            <a:endParaRPr lang="en-US" sz="1800" dirty="0" smtClean="0"/>
          </a:p>
          <a:p>
            <a:pPr marL="265113" lvl="1" indent="0">
              <a:spcAft>
                <a:spcPts val="1200"/>
              </a:spcAft>
              <a:buClr>
                <a:schemeClr val="accent2">
                  <a:lumMod val="75000"/>
                </a:schemeClr>
              </a:buClr>
              <a:buSzPct val="110000"/>
              <a:buNone/>
            </a:pPr>
            <a:r>
              <a:rPr lang="en-US" sz="1800" dirty="0" smtClean="0">
                <a:latin typeface="Arial" pitchFamily="34" charset="0"/>
                <a:cs typeface="Arial" pitchFamily="34" charset="0"/>
              </a:rPr>
              <a:t>Use when TLS mail encryption is not available (i.e. </a:t>
            </a:r>
            <a:r>
              <a:rPr lang="en-US" sz="1800" dirty="0" err="1" smtClean="0">
                <a:latin typeface="Arial" pitchFamily="34" charset="0"/>
                <a:cs typeface="Arial" pitchFamily="34" charset="0"/>
              </a:rPr>
              <a:t>gmail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hotmail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yahoo,etc</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pPr marL="0" indent="0">
              <a:spcAft>
                <a:spcPts val="1200"/>
              </a:spcAft>
              <a:buClr>
                <a:schemeClr val="accent2">
                  <a:lumMod val="75000"/>
                </a:schemeClr>
              </a:buClr>
              <a:buSzPct val="110000"/>
              <a:buNone/>
            </a:pPr>
            <a:r>
              <a:rPr lang="en-US" sz="2400" dirty="0" smtClean="0">
                <a:solidFill>
                  <a:schemeClr val="accent3">
                    <a:lumMod val="75000"/>
                  </a:schemeClr>
                </a:solidFill>
              </a:rPr>
              <a:t>Secured FTP (</a:t>
            </a:r>
            <a:r>
              <a:rPr lang="en-US" dirty="0" smtClean="0">
                <a:solidFill>
                  <a:schemeClr val="accent3">
                    <a:lumMod val="75000"/>
                  </a:schemeClr>
                </a:solidFill>
              </a:rPr>
              <a:t>Third Party)</a:t>
            </a:r>
            <a:endParaRPr lang="en-US" dirty="0">
              <a:solidFill>
                <a:schemeClr val="accent3">
                  <a:lumMod val="75000"/>
                </a:schemeClr>
              </a:solidFill>
            </a:endParaRPr>
          </a:p>
          <a:p>
            <a:pPr lvl="1">
              <a:spcAft>
                <a:spcPts val="1200"/>
              </a:spcAft>
              <a:buClr>
                <a:schemeClr val="accent2">
                  <a:lumMod val="75000"/>
                </a:schemeClr>
              </a:buClr>
              <a:buSzPct val="110000"/>
            </a:pPr>
            <a:r>
              <a:rPr lang="en-US" sz="1800" dirty="0" err="1" smtClean="0"/>
              <a:t>ShareFile</a:t>
            </a:r>
            <a:r>
              <a:rPr lang="en-US" sz="1800" dirty="0" smtClean="0"/>
              <a:t>, </a:t>
            </a:r>
            <a:r>
              <a:rPr lang="en-US" sz="1800" dirty="0" err="1" smtClean="0"/>
              <a:t>Kitedrive</a:t>
            </a:r>
            <a:r>
              <a:rPr lang="en-US" sz="1800" dirty="0" smtClean="0"/>
              <a:t>, </a:t>
            </a:r>
            <a:r>
              <a:rPr lang="en-US" sz="1800" dirty="0" err="1" smtClean="0"/>
              <a:t>egnyte</a:t>
            </a:r>
            <a:r>
              <a:rPr lang="en-US" sz="1800" dirty="0" smtClean="0"/>
              <a:t>, </a:t>
            </a:r>
            <a:r>
              <a:rPr lang="en-US" sz="1800" dirty="0" err="1" smtClean="0"/>
              <a:t>DropBox</a:t>
            </a:r>
            <a:r>
              <a:rPr lang="en-US" sz="1800" dirty="0" smtClean="0"/>
              <a:t>, </a:t>
            </a:r>
            <a:r>
              <a:rPr lang="en-US" sz="1800" dirty="0" err="1" smtClean="0"/>
              <a:t>filesanywhere</a:t>
            </a:r>
            <a:r>
              <a:rPr lang="en-US" sz="1800" dirty="0" smtClean="0"/>
              <a:t>, box</a:t>
            </a:r>
            <a:endParaRPr lang="en-US" sz="1800" dirty="0"/>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32</a:t>
            </a:fld>
            <a:endParaRPr lang="en-GB" dirty="0"/>
          </a:p>
        </p:txBody>
      </p:sp>
      <p:sp>
        <p:nvSpPr>
          <p:cNvPr id="4" name="Title 3"/>
          <p:cNvSpPr>
            <a:spLocks noGrp="1"/>
          </p:cNvSpPr>
          <p:nvPr>
            <p:ph type="title"/>
          </p:nvPr>
        </p:nvSpPr>
        <p:spPr>
          <a:xfrm>
            <a:off x="755651" y="260648"/>
            <a:ext cx="5832475" cy="865187"/>
          </a:xfrm>
        </p:spPr>
        <p:txBody>
          <a:bodyPr/>
          <a:lstStyle/>
          <a:p>
            <a:r>
              <a:rPr lang="en-US" dirty="0" smtClean="0"/>
              <a:t>TLS (Transport Layer Security)</a:t>
            </a:r>
            <a:endParaRPr lang="en-US" dirty="0"/>
          </a:p>
        </p:txBody>
      </p:sp>
      <p:pic>
        <p:nvPicPr>
          <p:cNvPr id="6146" name="Picture 2" descr="E:\DATA\Marketing Materials\Images\ecrypted em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47" y="2132856"/>
            <a:ext cx="1266785" cy="16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01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33</a:t>
            </a:fld>
            <a:endParaRPr lang="en-GB" dirty="0"/>
          </a:p>
        </p:txBody>
      </p:sp>
      <p:sp>
        <p:nvSpPr>
          <p:cNvPr id="4" name="Title 3"/>
          <p:cNvSpPr>
            <a:spLocks noGrp="1"/>
          </p:cNvSpPr>
          <p:nvPr>
            <p:ph type="title"/>
          </p:nvPr>
        </p:nvSpPr>
        <p:spPr>
          <a:xfrm>
            <a:off x="755576" y="548680"/>
            <a:ext cx="5832475" cy="432718"/>
          </a:xfrm>
        </p:spPr>
        <p:txBody>
          <a:bodyPr/>
          <a:lstStyle/>
          <a:p>
            <a:r>
              <a:rPr lang="en-GB" b="1" dirty="0" smtClean="0"/>
              <a:t>Understanding ‘Layered Security’</a:t>
            </a:r>
            <a:endParaRPr lang="en-GB" b="1" dirty="0"/>
          </a:p>
        </p:txBody>
      </p:sp>
      <p:pic>
        <p:nvPicPr>
          <p:cNvPr id="5" name="Picture 6" descr="Concentric Ring Illustration of the Different Security Layer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96752"/>
            <a:ext cx="5904656" cy="448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716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at rest (archived, encrypted, etc.)</a:t>
            </a:r>
          </a:p>
          <a:p>
            <a:r>
              <a:rPr lang="en-US" dirty="0" smtClean="0"/>
              <a:t>Data in transit (TLS, encryption, email)</a:t>
            </a:r>
          </a:p>
          <a:p>
            <a:r>
              <a:rPr lang="en-US" dirty="0" smtClean="0"/>
              <a:t>Mobile devices (PDAs, Laptops, jump drives)</a:t>
            </a:r>
          </a:p>
          <a:p>
            <a:r>
              <a:rPr lang="en-US" dirty="0" smtClean="0"/>
              <a:t>Secure the Paper!</a:t>
            </a:r>
          </a:p>
          <a:p>
            <a:r>
              <a:rPr lang="en-US" dirty="0" smtClean="0"/>
              <a:t>Shred the Paper!</a:t>
            </a:r>
          </a:p>
          <a:p>
            <a:endParaRPr lang="en-US" dirty="0"/>
          </a:p>
          <a:p>
            <a:pPr marL="0" indent="0">
              <a:buNone/>
            </a:pPr>
            <a:r>
              <a:rPr lang="en-US" dirty="0" smtClean="0"/>
              <a:t>Cloud Services</a:t>
            </a:r>
          </a:p>
          <a:p>
            <a:r>
              <a:rPr lang="en-US" dirty="0" smtClean="0"/>
              <a:t>Published Apps &amp; Virtual Desktops</a:t>
            </a:r>
          </a:p>
          <a:p>
            <a:endParaRPr lang="en-US" dirty="0" smtClean="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34</a:t>
            </a:fld>
            <a:endParaRPr lang="en-GB" dirty="0"/>
          </a:p>
        </p:txBody>
      </p:sp>
      <p:sp>
        <p:nvSpPr>
          <p:cNvPr id="4" name="Title 3"/>
          <p:cNvSpPr>
            <a:spLocks noGrp="1"/>
          </p:cNvSpPr>
          <p:nvPr>
            <p:ph type="title"/>
          </p:nvPr>
        </p:nvSpPr>
        <p:spPr/>
        <p:txBody>
          <a:bodyPr/>
          <a:lstStyle/>
          <a:p>
            <a:r>
              <a:rPr lang="en-US" dirty="0" smtClean="0"/>
              <a:t>Data	</a:t>
            </a:r>
            <a:endParaRPr lang="en-US" dirty="0"/>
          </a:p>
        </p:txBody>
      </p:sp>
      <p:pic>
        <p:nvPicPr>
          <p:cNvPr id="7171" name="Picture 3" descr="E:\DATA\Marketing Materials\Images\cloud 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436" y="1617023"/>
            <a:ext cx="2520280" cy="234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15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Agency management system up to date</a:t>
            </a:r>
          </a:p>
          <a:p>
            <a:r>
              <a:rPr lang="en-US" dirty="0" smtClean="0"/>
              <a:t>3</a:t>
            </a:r>
            <a:r>
              <a:rPr lang="en-US" baseline="30000" dirty="0" smtClean="0"/>
              <a:t>rd</a:t>
            </a:r>
            <a:r>
              <a:rPr lang="en-US" dirty="0" smtClean="0"/>
              <a:t> Party applications</a:t>
            </a:r>
          </a:p>
          <a:p>
            <a:r>
              <a:rPr lang="en-US" dirty="0" smtClean="0"/>
              <a:t>Anti-Virus, Spam and Malware protection</a:t>
            </a:r>
          </a:p>
          <a:p>
            <a:r>
              <a:rPr lang="en-US" dirty="0" smtClean="0"/>
              <a:t>Operating system current</a:t>
            </a:r>
          </a:p>
          <a:p>
            <a:r>
              <a:rPr lang="en-US" dirty="0" smtClean="0"/>
              <a:t>Web content filtering</a:t>
            </a:r>
          </a:p>
          <a:p>
            <a:r>
              <a:rPr lang="en-US" dirty="0" smtClean="0"/>
              <a:t>Internal threat monitoring apps</a:t>
            </a:r>
          </a:p>
          <a:p>
            <a:r>
              <a:rPr lang="en-US" dirty="0" smtClean="0"/>
              <a:t>Email/voicemail logs</a:t>
            </a:r>
          </a:p>
          <a:p>
            <a:r>
              <a:rPr lang="en-US" b="1" dirty="0" smtClean="0"/>
              <a:t>Mobile device apps for gaining access (wipe device capabilities)</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35</a:t>
            </a:fld>
            <a:endParaRPr lang="en-GB" dirty="0"/>
          </a:p>
        </p:txBody>
      </p:sp>
      <p:sp>
        <p:nvSpPr>
          <p:cNvPr id="4" name="Title 3"/>
          <p:cNvSpPr>
            <a:spLocks noGrp="1"/>
          </p:cNvSpPr>
          <p:nvPr>
            <p:ph type="title"/>
          </p:nvPr>
        </p:nvSpPr>
        <p:spPr/>
        <p:txBody>
          <a:bodyPr/>
          <a:lstStyle/>
          <a:p>
            <a:r>
              <a:rPr lang="en-US" dirty="0" smtClean="0"/>
              <a:t>Application	</a:t>
            </a:r>
            <a:endParaRPr lang="en-US" dirty="0"/>
          </a:p>
        </p:txBody>
      </p:sp>
      <p:pic>
        <p:nvPicPr>
          <p:cNvPr id="1026" name="Picture 2" descr="E:\DATA\Marketing Materials\Images\encry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324" y="2060848"/>
            <a:ext cx="2595246" cy="192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53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Firewalls current (main office, remote offices, remote/mobile users)</a:t>
            </a:r>
          </a:p>
          <a:p>
            <a:r>
              <a:rPr lang="en-US" dirty="0" smtClean="0"/>
              <a:t>Routers current (properly configured and verified on continued basis)</a:t>
            </a:r>
          </a:p>
          <a:p>
            <a:r>
              <a:rPr lang="en-US" dirty="0" smtClean="0"/>
              <a:t>VPN Tunnels</a:t>
            </a:r>
          </a:p>
          <a:p>
            <a:r>
              <a:rPr lang="en-US" dirty="0" smtClean="0"/>
              <a:t>Strong End-Point password policy enforced</a:t>
            </a:r>
          </a:p>
          <a:p>
            <a:r>
              <a:rPr lang="en-US" dirty="0" smtClean="0"/>
              <a:t>Exposure to Public </a:t>
            </a:r>
            <a:r>
              <a:rPr lang="en-US" dirty="0" err="1" smtClean="0"/>
              <a:t>WiFi</a:t>
            </a:r>
            <a:r>
              <a:rPr lang="en-US" dirty="0" smtClean="0"/>
              <a:t> (</a:t>
            </a:r>
            <a:r>
              <a:rPr lang="en-US" dirty="0" err="1" smtClean="0"/>
              <a:t>starbucks</a:t>
            </a:r>
            <a:r>
              <a:rPr lang="en-US" dirty="0" smtClean="0"/>
              <a:t>, airports, hotels)</a:t>
            </a:r>
          </a:p>
          <a:p>
            <a:endParaRPr lang="en-US" dirty="0" smtClean="0"/>
          </a:p>
          <a:p>
            <a:r>
              <a:rPr lang="en-US" b="1" dirty="0" smtClean="0"/>
              <a:t>VoIP</a:t>
            </a:r>
            <a:r>
              <a:rPr lang="en-US" dirty="0" smtClean="0"/>
              <a:t> </a:t>
            </a:r>
          </a:p>
          <a:p>
            <a:pPr lvl="1"/>
            <a:r>
              <a:rPr lang="en-US" dirty="0" smtClean="0"/>
              <a:t>Proper encryption of calls</a:t>
            </a:r>
          </a:p>
          <a:p>
            <a:pPr lvl="1"/>
            <a:r>
              <a:rPr lang="en-US" dirty="0" smtClean="0"/>
              <a:t>Secure &amp; archive all recorded conversations &amp; voice-mail</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36</a:t>
            </a:fld>
            <a:endParaRPr lang="en-GB" dirty="0"/>
          </a:p>
        </p:txBody>
      </p:sp>
      <p:sp>
        <p:nvSpPr>
          <p:cNvPr id="4" name="Title 3"/>
          <p:cNvSpPr>
            <a:spLocks noGrp="1"/>
          </p:cNvSpPr>
          <p:nvPr>
            <p:ph type="title"/>
          </p:nvPr>
        </p:nvSpPr>
        <p:spPr/>
        <p:txBody>
          <a:bodyPr/>
          <a:lstStyle/>
          <a:p>
            <a:r>
              <a:rPr lang="en-US" dirty="0" smtClean="0"/>
              <a:t>Perimeter</a:t>
            </a:r>
            <a:endParaRPr lang="en-US" dirty="0"/>
          </a:p>
        </p:txBody>
      </p:sp>
      <p:pic>
        <p:nvPicPr>
          <p:cNvPr id="9218" name="Picture 2" descr="E:\DATA\Marketing Materials\Images\data center-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312" y="2708921"/>
            <a:ext cx="2358352"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620688"/>
            <a:ext cx="4572000" cy="246221"/>
          </a:xfrm>
          <a:prstGeom prst="rect">
            <a:avLst/>
          </a:prstGeom>
          <a:solidFill>
            <a:srgbClr val="FFFF00"/>
          </a:solidFill>
        </p:spPr>
        <p:txBody>
          <a:bodyPr>
            <a:spAutoFit/>
          </a:bodyPr>
          <a:lstStyle/>
          <a:p>
            <a:r>
              <a:rPr lang="en-US" sz="1000" dirty="0"/>
              <a:t>How can we further protect our ever growing ‘mobile community”?</a:t>
            </a:r>
          </a:p>
        </p:txBody>
      </p:sp>
    </p:spTree>
    <p:extLst>
      <p:ext uri="{BB962C8B-B14F-4D97-AF65-F5344CB8AC3E}">
        <p14:creationId xmlns:p14="http://schemas.microsoft.com/office/powerpoint/2010/main" val="1907208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484784"/>
            <a:ext cx="7848600" cy="4321175"/>
          </a:xfrm>
        </p:spPr>
        <p:txBody>
          <a:bodyPr/>
          <a:lstStyle/>
          <a:p>
            <a:r>
              <a:rPr lang="en-US" dirty="0" smtClean="0"/>
              <a:t>Enforce all security policies (regular audits, staff training, termination)</a:t>
            </a:r>
          </a:p>
          <a:p>
            <a:r>
              <a:rPr lang="en-US" dirty="0" smtClean="0"/>
              <a:t>Firewall, routers, wireless access points, remote users, etc.</a:t>
            </a:r>
          </a:p>
          <a:p>
            <a:r>
              <a:rPr lang="en-US" dirty="0" smtClean="0"/>
              <a:t>Servers &amp; workstations up to date</a:t>
            </a:r>
          </a:p>
          <a:p>
            <a:r>
              <a:rPr lang="en-US" dirty="0" smtClean="0"/>
              <a:t>Remote access monitoring</a:t>
            </a:r>
          </a:p>
          <a:p>
            <a:r>
              <a:rPr lang="en-US" dirty="0" smtClean="0"/>
              <a:t>Internal threat monitoring (web-content filtering, unauthorized access)</a:t>
            </a:r>
          </a:p>
          <a:p>
            <a:r>
              <a:rPr lang="en-US" dirty="0" smtClean="0"/>
              <a:t>Intrusion protection</a:t>
            </a:r>
          </a:p>
          <a:p>
            <a:r>
              <a:rPr lang="en-US" dirty="0" smtClean="0"/>
              <a:t>System Security Logs</a:t>
            </a:r>
          </a:p>
          <a:p>
            <a:r>
              <a:rPr lang="en-US" b="1" dirty="0"/>
              <a:t>Anti Virus, </a:t>
            </a:r>
            <a:r>
              <a:rPr lang="en-US" b="1" dirty="0" smtClean="0"/>
              <a:t>SPAM (i.e. </a:t>
            </a:r>
            <a:r>
              <a:rPr lang="en-US" b="1" dirty="0" err="1" smtClean="0"/>
              <a:t>Securetide</a:t>
            </a:r>
            <a:r>
              <a:rPr lang="en-US" b="1" dirty="0" smtClean="0"/>
              <a:t>)</a:t>
            </a:r>
            <a:endParaRPr lang="en-US" b="1" dirty="0"/>
          </a:p>
          <a:p>
            <a:endParaRPr lang="en-US" dirty="0" smtClean="0"/>
          </a:p>
          <a:p>
            <a:r>
              <a:rPr lang="en-US" b="1" dirty="0" smtClean="0"/>
              <a:t>In-house IT, Outsourced </a:t>
            </a:r>
            <a:r>
              <a:rPr lang="en-US" b="1" dirty="0"/>
              <a:t>to Third-Party IT </a:t>
            </a:r>
            <a:r>
              <a:rPr lang="en-US" b="1" dirty="0" smtClean="0"/>
              <a:t>Vendor, Shared Resources </a:t>
            </a:r>
            <a:r>
              <a:rPr lang="en-US" dirty="0" smtClean="0"/>
              <a:t>(Partnership)</a:t>
            </a:r>
          </a:p>
        </p:txBody>
      </p:sp>
      <p:sp>
        <p:nvSpPr>
          <p:cNvPr id="3" name="Slide Number Placeholder 2"/>
          <p:cNvSpPr>
            <a:spLocks noGrp="1"/>
          </p:cNvSpPr>
          <p:nvPr>
            <p:ph type="sldNum" sz="quarter" idx="11"/>
          </p:nvPr>
        </p:nvSpPr>
        <p:spPr/>
        <p:txBody>
          <a:bodyPr/>
          <a:lstStyle/>
          <a:p>
            <a:fld id="{8E9F59B9-8094-4618-B073-21DD649DF751}" type="slidenum">
              <a:rPr lang="en-GB" smtClean="0"/>
              <a:pPr/>
              <a:t>37</a:t>
            </a:fld>
            <a:endParaRPr lang="en-GB" dirty="0"/>
          </a:p>
        </p:txBody>
      </p:sp>
      <p:sp>
        <p:nvSpPr>
          <p:cNvPr id="4" name="Title 3"/>
          <p:cNvSpPr>
            <a:spLocks noGrp="1"/>
          </p:cNvSpPr>
          <p:nvPr>
            <p:ph type="title"/>
          </p:nvPr>
        </p:nvSpPr>
        <p:spPr/>
        <p:txBody>
          <a:bodyPr/>
          <a:lstStyle/>
          <a:p>
            <a:r>
              <a:rPr lang="en-US" dirty="0" smtClean="0"/>
              <a:t>Management</a:t>
            </a:r>
            <a:endParaRPr lang="en-US" dirty="0"/>
          </a:p>
        </p:txBody>
      </p:sp>
      <p:pic>
        <p:nvPicPr>
          <p:cNvPr id="5" name="Picture 4" descr="E:\DATA\Marketing Materials\Images\consul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597426"/>
            <a:ext cx="2304256" cy="1509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548680"/>
            <a:ext cx="4572000" cy="400110"/>
          </a:xfrm>
          <a:prstGeom prst="rect">
            <a:avLst/>
          </a:prstGeom>
          <a:solidFill>
            <a:srgbClr val="FFFF00"/>
          </a:solidFill>
        </p:spPr>
        <p:txBody>
          <a:bodyPr>
            <a:spAutoFit/>
          </a:bodyPr>
          <a:lstStyle/>
          <a:p>
            <a:r>
              <a:rPr lang="en-US" sz="1000" dirty="0"/>
              <a:t>Tim, managing a network is a daunting talks, how an agency lessen the burden and expense?</a:t>
            </a:r>
          </a:p>
        </p:txBody>
      </p:sp>
    </p:spTree>
    <p:extLst>
      <p:ext uri="{BB962C8B-B14F-4D97-AF65-F5344CB8AC3E}">
        <p14:creationId xmlns:p14="http://schemas.microsoft.com/office/powerpoint/2010/main" val="2928065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196752"/>
            <a:ext cx="7848600" cy="4321175"/>
          </a:xfrm>
        </p:spPr>
        <p:txBody>
          <a:bodyPr/>
          <a:lstStyle/>
          <a:p>
            <a:pPr marL="342900" indent="-342900">
              <a:lnSpc>
                <a:spcPct val="90000"/>
              </a:lnSpc>
              <a:spcAft>
                <a:spcPts val="1200"/>
              </a:spcAft>
              <a:buClr>
                <a:schemeClr val="accent2">
                  <a:lumMod val="75000"/>
                </a:schemeClr>
              </a:buClr>
              <a:buSzPct val="110000"/>
              <a:buFont typeface="Wingdings" pitchFamily="2" charset="2"/>
              <a:buChar char="§"/>
            </a:pPr>
            <a:r>
              <a:rPr lang="en-US" dirty="0"/>
              <a:t>Review &amp; update your security plan at least annually, or when there is a change in law or regulation</a:t>
            </a:r>
          </a:p>
          <a:p>
            <a:pPr marL="342900" indent="-342900">
              <a:lnSpc>
                <a:spcPct val="90000"/>
              </a:lnSpc>
              <a:spcAft>
                <a:spcPts val="1200"/>
              </a:spcAft>
              <a:buClr>
                <a:schemeClr val="accent2">
                  <a:lumMod val="75000"/>
                </a:schemeClr>
              </a:buClr>
              <a:buSzPct val="110000"/>
              <a:buFont typeface="Wingdings" pitchFamily="2" charset="2"/>
              <a:buChar char="§"/>
            </a:pPr>
            <a:r>
              <a:rPr lang="en-US" dirty="0"/>
              <a:t>Make sure you actually implement what you adopt in your security plan </a:t>
            </a:r>
          </a:p>
          <a:p>
            <a:pPr marL="342900" indent="-342900">
              <a:lnSpc>
                <a:spcPct val="90000"/>
              </a:lnSpc>
              <a:spcAft>
                <a:spcPts val="1200"/>
              </a:spcAft>
              <a:buClr>
                <a:schemeClr val="accent2">
                  <a:lumMod val="75000"/>
                </a:schemeClr>
              </a:buClr>
              <a:buSzPct val="110000"/>
              <a:buFont typeface="Wingdings" pitchFamily="2" charset="2"/>
              <a:buChar char="§"/>
            </a:pPr>
            <a:r>
              <a:rPr lang="en-US" dirty="0"/>
              <a:t>Make sure your staff knows the importance of keeping confidential all of the information you commit to your clients to keep confidential in your privacy notices</a:t>
            </a:r>
          </a:p>
          <a:p>
            <a:pPr marL="342900" indent="-342900">
              <a:lnSpc>
                <a:spcPct val="90000"/>
              </a:lnSpc>
              <a:spcAft>
                <a:spcPts val="1200"/>
              </a:spcAft>
              <a:buClr>
                <a:schemeClr val="accent2">
                  <a:lumMod val="75000"/>
                </a:schemeClr>
              </a:buClr>
              <a:buSzPct val="110000"/>
              <a:buFont typeface="Wingdings" pitchFamily="2" charset="2"/>
              <a:buChar char="§"/>
            </a:pPr>
            <a:r>
              <a:rPr lang="en-US" dirty="0"/>
              <a:t>Annual employee training; employee sensitivity to potential breaches</a:t>
            </a:r>
          </a:p>
          <a:p>
            <a:pPr marL="342900" indent="-342900">
              <a:lnSpc>
                <a:spcPct val="90000"/>
              </a:lnSpc>
              <a:spcAft>
                <a:spcPts val="1200"/>
              </a:spcAft>
              <a:buClr>
                <a:schemeClr val="accent2">
                  <a:lumMod val="75000"/>
                </a:schemeClr>
              </a:buClr>
              <a:buSzPct val="110000"/>
              <a:buFont typeface="Wingdings" pitchFamily="2" charset="2"/>
              <a:buChar char="§"/>
            </a:pPr>
            <a:r>
              <a:rPr lang="en-US" dirty="0"/>
              <a:t>Monitor your staff &amp; systems to make sure no unusual activity </a:t>
            </a:r>
          </a:p>
          <a:p>
            <a:pPr marL="342900" indent="-342900">
              <a:lnSpc>
                <a:spcPct val="90000"/>
              </a:lnSpc>
              <a:spcAft>
                <a:spcPts val="1200"/>
              </a:spcAft>
              <a:buClr>
                <a:schemeClr val="accent2">
                  <a:lumMod val="75000"/>
                </a:schemeClr>
              </a:buClr>
              <a:buSzPct val="110000"/>
              <a:buFont typeface="Wingdings" pitchFamily="2" charset="2"/>
              <a:buChar char="§"/>
            </a:pPr>
            <a:r>
              <a:rPr lang="en-US" b="1" dirty="0"/>
              <a:t>The work you do on agency information security becomes an important value add to the risk management services you provide your clients.</a:t>
            </a:r>
            <a:r>
              <a:rPr lang="en-US" b="1" dirty="0">
                <a:solidFill>
                  <a:srgbClr val="CC3300"/>
                </a:solidFill>
              </a:rPr>
              <a:t> </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38</a:t>
            </a:fld>
            <a:endParaRPr lang="en-GB" dirty="0"/>
          </a:p>
        </p:txBody>
      </p:sp>
      <p:sp>
        <p:nvSpPr>
          <p:cNvPr id="4" name="Title 3"/>
          <p:cNvSpPr>
            <a:spLocks noGrp="1"/>
          </p:cNvSpPr>
          <p:nvPr>
            <p:ph type="title"/>
          </p:nvPr>
        </p:nvSpPr>
        <p:spPr>
          <a:xfrm>
            <a:off x="755651" y="620688"/>
            <a:ext cx="5832475" cy="360710"/>
          </a:xfrm>
        </p:spPr>
        <p:txBody>
          <a:bodyPr/>
          <a:lstStyle/>
          <a:p>
            <a:r>
              <a:rPr lang="en-US" dirty="0" smtClean="0"/>
              <a:t>Some important tips to remember</a:t>
            </a:r>
            <a:endParaRPr lang="en-US" dirty="0"/>
          </a:p>
        </p:txBody>
      </p:sp>
      <p:sp>
        <p:nvSpPr>
          <p:cNvPr id="6" name="Rectangle 5"/>
          <p:cNvSpPr/>
          <p:nvPr/>
        </p:nvSpPr>
        <p:spPr>
          <a:xfrm>
            <a:off x="467544" y="138030"/>
            <a:ext cx="4572000" cy="400110"/>
          </a:xfrm>
          <a:prstGeom prst="rect">
            <a:avLst/>
          </a:prstGeom>
          <a:solidFill>
            <a:srgbClr val="FFFF00"/>
          </a:solidFill>
        </p:spPr>
        <p:txBody>
          <a:bodyPr>
            <a:spAutoFit/>
          </a:bodyPr>
          <a:lstStyle/>
          <a:p>
            <a:r>
              <a:rPr lang="en-US" sz="1000" dirty="0"/>
              <a:t>What other benefits can the agent take advantage of, by following a ‘best practices’ data security model?</a:t>
            </a:r>
          </a:p>
        </p:txBody>
      </p:sp>
    </p:spTree>
    <p:extLst>
      <p:ext uri="{BB962C8B-B14F-4D97-AF65-F5344CB8AC3E}">
        <p14:creationId xmlns:p14="http://schemas.microsoft.com/office/powerpoint/2010/main" val="1830422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Tools and Resource</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39</a:t>
            </a:fld>
            <a:endParaRPr lang="en-GB" dirty="0"/>
          </a:p>
        </p:txBody>
      </p:sp>
    </p:spTree>
    <p:extLst>
      <p:ext uri="{BB962C8B-B14F-4D97-AF65-F5344CB8AC3E}">
        <p14:creationId xmlns:p14="http://schemas.microsoft.com/office/powerpoint/2010/main" val="186383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268760"/>
            <a:ext cx="7848600" cy="4321175"/>
          </a:xfrm>
        </p:spPr>
        <p:txBody>
          <a:bodyPr/>
          <a:lstStyle/>
          <a:p>
            <a:r>
              <a:rPr lang="en-GB" sz="1600" b="1" dirty="0" smtClean="0"/>
              <a:t>Celeste King</a:t>
            </a:r>
            <a:r>
              <a:rPr lang="en-GB" sz="1600" dirty="0" smtClean="0"/>
              <a:t> - </a:t>
            </a:r>
            <a:r>
              <a:rPr lang="en-GB" sz="1400" dirty="0" smtClean="0"/>
              <a:t>A</a:t>
            </a:r>
            <a:r>
              <a:rPr lang="en-US" sz="1400" dirty="0" smtClean="0"/>
              <a:t> </a:t>
            </a:r>
            <a:r>
              <a:rPr lang="en-US" sz="1400" dirty="0"/>
              <a:t>partner with the Chicago-based law firm of Walker Wilcox </a:t>
            </a:r>
            <a:r>
              <a:rPr lang="en-US" sz="1400" dirty="0" err="1"/>
              <a:t>Matousek</a:t>
            </a:r>
            <a:r>
              <a:rPr lang="en-US" sz="1400" dirty="0"/>
              <a:t> </a:t>
            </a:r>
            <a:r>
              <a:rPr lang="en-US" sz="1400" dirty="0" smtClean="0"/>
              <a:t>LLP:</a:t>
            </a:r>
            <a:r>
              <a:rPr lang="en-US" sz="1400" dirty="0"/>
              <a:t>  </a:t>
            </a:r>
            <a:r>
              <a:rPr lang="en-US" sz="1400" dirty="0" smtClean="0"/>
              <a:t>She advises </a:t>
            </a:r>
            <a:r>
              <a:rPr lang="en-US" sz="1400" dirty="0"/>
              <a:t>insurers and reinsurers on coverage for cyber risks and privacy breaches </a:t>
            </a:r>
            <a:r>
              <a:rPr lang="en-US" sz="1400" dirty="0" smtClean="0"/>
              <a:t>involving </a:t>
            </a:r>
            <a:r>
              <a:rPr lang="en-US" sz="1400" dirty="0"/>
              <a:t>first party and third </a:t>
            </a:r>
            <a:r>
              <a:rPr lang="en-US" sz="1400" dirty="0" smtClean="0"/>
              <a:t>party policies</a:t>
            </a:r>
            <a:r>
              <a:rPr lang="en-US" sz="1600" dirty="0"/>
              <a:t> </a:t>
            </a:r>
            <a:endParaRPr lang="en-US" sz="1600" dirty="0" smtClean="0"/>
          </a:p>
          <a:p>
            <a:r>
              <a:rPr lang="en-US" sz="1600" b="1" dirty="0"/>
              <a:t>Steve </a:t>
            </a:r>
            <a:r>
              <a:rPr lang="en-US" sz="1600" b="1" dirty="0" smtClean="0"/>
              <a:t>Aronson </a:t>
            </a:r>
            <a:r>
              <a:rPr lang="en-US" sz="1600" dirty="0"/>
              <a:t>– </a:t>
            </a:r>
            <a:r>
              <a:rPr lang="en-US" sz="1400" dirty="0"/>
              <a:t>President and CEO of Aronson Insurance Agency, </a:t>
            </a:r>
            <a:r>
              <a:rPr lang="en-US" sz="1400" dirty="0" err="1" smtClean="0"/>
              <a:t>Inc</a:t>
            </a:r>
            <a:r>
              <a:rPr lang="en-US" sz="1400" dirty="0" smtClean="0"/>
              <a:t> (20 employees).:  An agency owner who is also an </a:t>
            </a:r>
            <a:r>
              <a:rPr lang="en-US" sz="1400" dirty="0"/>
              <a:t>insurance educator and </a:t>
            </a:r>
            <a:r>
              <a:rPr lang="en-US" sz="1400" dirty="0" smtClean="0"/>
              <a:t>technology </a:t>
            </a:r>
            <a:r>
              <a:rPr lang="en-US" sz="1400" dirty="0"/>
              <a:t>expert. He serves </a:t>
            </a:r>
            <a:r>
              <a:rPr lang="en-US" sz="1400" dirty="0" smtClean="0"/>
              <a:t>on </a:t>
            </a:r>
            <a:r>
              <a:rPr lang="en-US" sz="1400" dirty="0"/>
              <a:t>various national </a:t>
            </a:r>
            <a:r>
              <a:rPr lang="en-US" sz="1400" dirty="0" smtClean="0"/>
              <a:t>insurance committees </a:t>
            </a:r>
            <a:r>
              <a:rPr lang="en-US" sz="1400" dirty="0"/>
              <a:t>(ACT, ACORD, AUGIE and </a:t>
            </a:r>
            <a:r>
              <a:rPr lang="en-US" sz="1400" dirty="0" err="1" smtClean="0"/>
              <a:t>NetVU</a:t>
            </a:r>
            <a:r>
              <a:rPr lang="en-US" sz="1400" dirty="0" smtClean="0"/>
              <a:t>).</a:t>
            </a:r>
            <a:endParaRPr lang="en-US" sz="1400" dirty="0"/>
          </a:p>
          <a:p>
            <a:pPr lvl="0"/>
            <a:r>
              <a:rPr lang="en-US" sz="1600" b="1" dirty="0"/>
              <a:t>Tim Woodcock</a:t>
            </a:r>
            <a:r>
              <a:rPr lang="en-US" sz="1600" dirty="0"/>
              <a:t> </a:t>
            </a:r>
            <a:r>
              <a:rPr lang="en-US" sz="1600" dirty="0" smtClean="0"/>
              <a:t>– </a:t>
            </a:r>
            <a:r>
              <a:rPr lang="en-US" sz="1400" dirty="0" smtClean="0"/>
              <a:t>President </a:t>
            </a:r>
            <a:r>
              <a:rPr lang="en-US" sz="1400" dirty="0"/>
              <a:t>and CEO of Courtesy Computers, Inc</a:t>
            </a:r>
            <a:r>
              <a:rPr lang="en-US" sz="1400" dirty="0" smtClean="0"/>
              <a:t>.: His firm provides IT </a:t>
            </a:r>
            <a:r>
              <a:rPr lang="en-US" sz="1400" dirty="0"/>
              <a:t>consulting, network assessments, and managed IT services for insurance </a:t>
            </a:r>
            <a:r>
              <a:rPr lang="en-US" sz="1400" dirty="0" smtClean="0"/>
              <a:t>agencies.</a:t>
            </a:r>
          </a:p>
          <a:p>
            <a:pPr lvl="0"/>
            <a:r>
              <a:rPr lang="en-US" sz="1600" b="1" dirty="0" smtClean="0"/>
              <a:t>Jeff </a:t>
            </a:r>
            <a:r>
              <a:rPr lang="en-US" sz="1600" b="1" dirty="0"/>
              <a:t>Yates</a:t>
            </a:r>
            <a:r>
              <a:rPr lang="en-US" sz="1600" dirty="0"/>
              <a:t> –</a:t>
            </a:r>
            <a:r>
              <a:rPr lang="en-US" dirty="0"/>
              <a:t> </a:t>
            </a:r>
            <a:r>
              <a:rPr lang="en-US" sz="1400" dirty="0"/>
              <a:t>Executive Director of IIABA’s Agents Council for Technology (ACT</a:t>
            </a:r>
            <a:r>
              <a:rPr lang="en-US" sz="1400" dirty="0" smtClean="0"/>
              <a:t>).:  He works </a:t>
            </a:r>
            <a:r>
              <a:rPr lang="en-US" sz="1400" dirty="0"/>
              <a:t>with independent agents, companies, vendors, user groups and industry associations to advance effective technology </a:t>
            </a:r>
            <a:r>
              <a:rPr lang="en-US" sz="1400" dirty="0" smtClean="0"/>
              <a:t>solutions and business processes for the IA system.</a:t>
            </a:r>
            <a:endParaRPr lang="en-US" sz="1400" dirty="0"/>
          </a:p>
          <a:p>
            <a:r>
              <a:rPr lang="en-US" sz="1600" b="1" dirty="0"/>
              <a:t>Alex E. Wayne </a:t>
            </a:r>
            <a:r>
              <a:rPr lang="en-US" sz="1600" dirty="0"/>
              <a:t>– </a:t>
            </a:r>
            <a:r>
              <a:rPr lang="en-US" sz="1400" dirty="0"/>
              <a:t>Executive Vice President of A.J. Wayne and Associates, Inc</a:t>
            </a:r>
            <a:r>
              <a:rPr lang="en-US" sz="1400" dirty="0" smtClean="0"/>
              <a:t>.: A </a:t>
            </a:r>
            <a:r>
              <a:rPr lang="en-US" sz="1400" dirty="0"/>
              <a:t>wholesale broker specializing in professional </a:t>
            </a:r>
            <a:r>
              <a:rPr lang="en-US" sz="1400" dirty="0" smtClean="0"/>
              <a:t>liability, providing </a:t>
            </a:r>
            <a:r>
              <a:rPr lang="en-US" sz="1400" dirty="0"/>
              <a:t>retail agents with </a:t>
            </a:r>
            <a:r>
              <a:rPr lang="en-US" sz="1400" dirty="0" smtClean="0"/>
              <a:t>access and expertise for cyber </a:t>
            </a:r>
            <a:r>
              <a:rPr lang="en-US" sz="1400" dirty="0"/>
              <a:t>liability coverage</a:t>
            </a:r>
            <a:r>
              <a:rPr lang="en-US" sz="1400" dirty="0" smtClean="0"/>
              <a:t>.</a:t>
            </a:r>
            <a:endParaRPr lang="en-US" dirty="0"/>
          </a:p>
          <a:p>
            <a:pPr lvl="0"/>
            <a:r>
              <a:rPr lang="en-US" sz="1600" b="1" dirty="0"/>
              <a:t>Susan Dowdall </a:t>
            </a:r>
            <a:r>
              <a:rPr lang="en-US" sz="1600" dirty="0"/>
              <a:t>–</a:t>
            </a:r>
            <a:r>
              <a:rPr lang="en-US" dirty="0"/>
              <a:t> </a:t>
            </a:r>
            <a:r>
              <a:rPr lang="en-US" sz="1400" dirty="0"/>
              <a:t>Senior Vice President at Swiss Re Corporate </a:t>
            </a:r>
            <a:r>
              <a:rPr lang="en-US" sz="1400" dirty="0" smtClean="0"/>
              <a:t>Solutions: Team leader for the Insurance Agents E&amp;O Program.</a:t>
            </a:r>
            <a:endParaRPr lang="en-US" sz="1400" dirty="0"/>
          </a:p>
          <a:p>
            <a:endParaRPr lang="en-GB"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a:t>
            </a:fld>
            <a:endParaRPr lang="en-GB" dirty="0"/>
          </a:p>
        </p:txBody>
      </p:sp>
      <p:sp>
        <p:nvSpPr>
          <p:cNvPr id="4" name="Title 3"/>
          <p:cNvSpPr>
            <a:spLocks noGrp="1"/>
          </p:cNvSpPr>
          <p:nvPr>
            <p:ph type="title"/>
          </p:nvPr>
        </p:nvSpPr>
        <p:spPr>
          <a:xfrm>
            <a:off x="755651" y="260648"/>
            <a:ext cx="5832475" cy="865187"/>
          </a:xfrm>
        </p:spPr>
        <p:txBody>
          <a:bodyPr/>
          <a:lstStyle/>
          <a:p>
            <a:r>
              <a:rPr lang="en-GB" dirty="0" smtClean="0"/>
              <a:t>Our </a:t>
            </a:r>
            <a:r>
              <a:rPr lang="en-GB" dirty="0" err="1" smtClean="0"/>
              <a:t>Panelists</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412777"/>
            <a:ext cx="7848600" cy="4537174"/>
          </a:xfrm>
        </p:spPr>
        <p:txBody>
          <a:bodyPr/>
          <a:lstStyle/>
          <a:p>
            <a:endParaRPr lang="en-GB" dirty="0" smtClean="0"/>
          </a:p>
          <a:p>
            <a:r>
              <a:rPr lang="en-GB" sz="2000" dirty="0" smtClean="0"/>
              <a:t>“</a:t>
            </a:r>
            <a:r>
              <a:rPr lang="en-GB" sz="2000" dirty="0" smtClean="0">
                <a:hlinkClick r:id="rId3"/>
              </a:rPr>
              <a:t>Security &amp; Privacy” Page </a:t>
            </a:r>
            <a:r>
              <a:rPr lang="en-GB" sz="2000" dirty="0" smtClean="0"/>
              <a:t>on ACT Website (iiaba.net/ACT)</a:t>
            </a:r>
          </a:p>
          <a:p>
            <a:r>
              <a:rPr lang="en-GB" sz="2000" dirty="0" smtClean="0"/>
              <a:t>ACT’s </a:t>
            </a:r>
            <a:r>
              <a:rPr lang="en-GB" sz="2000" dirty="0" smtClean="0">
                <a:hlinkClick r:id="rId4"/>
              </a:rPr>
              <a:t>Prototype Agency Information Security Plan </a:t>
            </a:r>
            <a:endParaRPr lang="en-GB" sz="2000" dirty="0" smtClean="0"/>
          </a:p>
          <a:p>
            <a:r>
              <a:rPr lang="en-GB" sz="2000" dirty="0" smtClean="0"/>
              <a:t>ACT Information on </a:t>
            </a:r>
            <a:r>
              <a:rPr lang="en-GB" sz="2000" dirty="0" smtClean="0">
                <a:hlinkClick r:id="rId3"/>
              </a:rPr>
              <a:t>Secure Email using TLS</a:t>
            </a:r>
            <a:endParaRPr lang="en-GB" sz="2000" dirty="0" smtClean="0"/>
          </a:p>
          <a:p>
            <a:r>
              <a:rPr lang="en-US" sz="2000" dirty="0" smtClean="0">
                <a:hlinkClick r:id="rId5" action="ppaction://hlinkfile"/>
              </a:rPr>
              <a:t>Combat </a:t>
            </a:r>
            <a:r>
              <a:rPr lang="en-US" sz="2000" dirty="0">
                <a:hlinkClick r:id="rId5" action="ppaction://hlinkfile"/>
              </a:rPr>
              <a:t>Cybercrime and Protect Your Agency with Simple Security </a:t>
            </a:r>
            <a:r>
              <a:rPr lang="en-US" sz="2000" dirty="0" smtClean="0">
                <a:hlinkClick r:id="rId5" action="ppaction://hlinkfile"/>
              </a:rPr>
              <a:t>Steps</a:t>
            </a:r>
            <a:endParaRPr lang="en-US" sz="2000" dirty="0" smtClean="0"/>
          </a:p>
          <a:p>
            <a:r>
              <a:rPr lang="en-US" sz="2000" dirty="0">
                <a:hlinkClick r:id="rId6" action="ppaction://hlinkfile"/>
              </a:rPr>
              <a:t>Don't Get Caught in the Web</a:t>
            </a:r>
            <a:r>
              <a:rPr lang="en-US" sz="2000" dirty="0" smtClean="0">
                <a:hlinkClick r:id="rId6" action="ppaction://hlinkfile"/>
              </a:rPr>
              <a:t>!</a:t>
            </a:r>
            <a:endParaRPr lang="en-US" sz="2000" dirty="0" smtClean="0"/>
          </a:p>
          <a:p>
            <a:r>
              <a:rPr lang="en-US" sz="2000" dirty="0">
                <a:hlinkClick r:id="rId7" action="ppaction://hlinkfile"/>
              </a:rPr>
              <a:t>Agency E&amp;O Considerations When Using Social </a:t>
            </a:r>
            <a:r>
              <a:rPr lang="en-US" sz="2000" dirty="0" smtClean="0">
                <a:hlinkClick r:id="rId7" action="ppaction://hlinkfile"/>
              </a:rPr>
              <a:t>Media</a:t>
            </a:r>
            <a:endParaRPr lang="en-US" sz="2000" dirty="0" smtClean="0"/>
          </a:p>
          <a:p>
            <a:r>
              <a:rPr lang="en-US" sz="2000" dirty="0" smtClean="0">
                <a:hlinkClick r:id="rId8"/>
              </a:rPr>
              <a:t>Creating a Social Web Policy for your Agency</a:t>
            </a:r>
            <a:endParaRPr lang="en-GB" sz="2000" dirty="0" smtClean="0"/>
          </a:p>
        </p:txBody>
      </p:sp>
      <p:sp>
        <p:nvSpPr>
          <p:cNvPr id="3" name="Slide Number Placeholder 2"/>
          <p:cNvSpPr>
            <a:spLocks noGrp="1"/>
          </p:cNvSpPr>
          <p:nvPr>
            <p:ph type="sldNum" sz="quarter" idx="11"/>
          </p:nvPr>
        </p:nvSpPr>
        <p:spPr/>
        <p:txBody>
          <a:bodyPr/>
          <a:lstStyle/>
          <a:p>
            <a:fld id="{8E9F59B9-8094-4618-B073-21DD649DF751}" type="slidenum">
              <a:rPr lang="en-GB" smtClean="0"/>
              <a:pPr/>
              <a:t>40</a:t>
            </a:fld>
            <a:endParaRPr lang="en-GB" dirty="0"/>
          </a:p>
        </p:txBody>
      </p:sp>
      <p:sp>
        <p:nvSpPr>
          <p:cNvPr id="4" name="Title 3"/>
          <p:cNvSpPr>
            <a:spLocks noGrp="1"/>
          </p:cNvSpPr>
          <p:nvPr>
            <p:ph type="title"/>
          </p:nvPr>
        </p:nvSpPr>
        <p:spPr/>
        <p:txBody>
          <a:bodyPr/>
          <a:lstStyle/>
          <a:p>
            <a:r>
              <a:rPr lang="en-GB" dirty="0" smtClean="0"/>
              <a:t>Agency Information Security Resources</a:t>
            </a:r>
            <a:endParaRPr lang="en-GB" dirty="0"/>
          </a:p>
        </p:txBody>
      </p:sp>
      <p:sp>
        <p:nvSpPr>
          <p:cNvPr id="5" name="Rectangle 4"/>
          <p:cNvSpPr/>
          <p:nvPr/>
        </p:nvSpPr>
        <p:spPr>
          <a:xfrm>
            <a:off x="755576" y="188640"/>
            <a:ext cx="4572000" cy="553998"/>
          </a:xfrm>
          <a:prstGeom prst="rect">
            <a:avLst/>
          </a:prstGeom>
          <a:solidFill>
            <a:srgbClr val="FFFF00"/>
          </a:solidFill>
        </p:spPr>
        <p:txBody>
          <a:bodyPr>
            <a:spAutoFit/>
          </a:bodyPr>
          <a:lstStyle/>
          <a:p>
            <a:r>
              <a:rPr lang="en-US" sz="1000" dirty="0"/>
              <a:t>ACT has developed a ton of information for members in the area of privacy and security.  Jeff, can you please provide an overview of this material and where our listeners can find it?</a:t>
            </a:r>
          </a:p>
        </p:txBody>
      </p:sp>
    </p:spTree>
    <p:extLst>
      <p:ext uri="{BB962C8B-B14F-4D97-AF65-F5344CB8AC3E}">
        <p14:creationId xmlns:p14="http://schemas.microsoft.com/office/powerpoint/2010/main" val="129629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000" dirty="0" smtClean="0">
              <a:hlinkClick r:id="rId3"/>
            </a:endParaRPr>
          </a:p>
          <a:p>
            <a:r>
              <a:rPr lang="en-GB" sz="2000" dirty="0" smtClean="0">
                <a:hlinkClick r:id="rId3"/>
              </a:rPr>
              <a:t>State </a:t>
            </a:r>
            <a:r>
              <a:rPr lang="en-GB" sz="2000" dirty="0">
                <a:hlinkClick r:id="rId3"/>
              </a:rPr>
              <a:t>Data Breach Notification Laws </a:t>
            </a:r>
            <a:r>
              <a:rPr lang="en-GB" sz="2000" dirty="0" smtClean="0"/>
              <a:t>compiled </a:t>
            </a:r>
            <a:r>
              <a:rPr lang="en-GB" sz="2000" dirty="0"/>
              <a:t>by </a:t>
            </a:r>
            <a:r>
              <a:rPr lang="en-GB" sz="2000" dirty="0" smtClean="0"/>
              <a:t>National Conference of State Legislatures (www.ncsl.org)</a:t>
            </a:r>
          </a:p>
          <a:p>
            <a:r>
              <a:rPr lang="en-US" sz="2000" dirty="0">
                <a:hlinkClick r:id="rId4"/>
              </a:rPr>
              <a:t>Once More Unto the Breach: An Analysis of Legal, Technological and Policy Issues Involving Data Breach Notification </a:t>
            </a:r>
            <a:r>
              <a:rPr lang="en-US" sz="2000" dirty="0" smtClean="0">
                <a:hlinkClick r:id="rId4"/>
              </a:rPr>
              <a:t>Statutes</a:t>
            </a:r>
            <a:r>
              <a:rPr lang="en-US" sz="2000" dirty="0" smtClean="0"/>
              <a:t>, Dana </a:t>
            </a:r>
            <a:r>
              <a:rPr lang="en-US" sz="2000" dirty="0" err="1" smtClean="0"/>
              <a:t>Lesemann</a:t>
            </a:r>
            <a:r>
              <a:rPr lang="en-US" sz="2000" dirty="0" smtClean="0"/>
              <a:t>, Akron Intellectual  Property Journal</a:t>
            </a:r>
            <a:endParaRPr lang="en-GB" sz="2000" dirty="0" smtClean="0">
              <a:hlinkClick r:id="rId5"/>
            </a:endParaRPr>
          </a:p>
          <a:p>
            <a:r>
              <a:rPr lang="en-GB" sz="2000" dirty="0" smtClean="0">
                <a:hlinkClick r:id="rId5"/>
              </a:rPr>
              <a:t>HIPAA </a:t>
            </a:r>
            <a:r>
              <a:rPr lang="en-GB" sz="2000" dirty="0">
                <a:hlinkClick r:id="rId5"/>
              </a:rPr>
              <a:t>Information </a:t>
            </a:r>
            <a:r>
              <a:rPr lang="en-GB" sz="2000" dirty="0"/>
              <a:t>from </a:t>
            </a:r>
            <a:r>
              <a:rPr lang="en-GB" sz="2000" dirty="0" smtClean="0"/>
              <a:t>U.S. Department of Health &amp; Human Resources (hhs.gov)</a:t>
            </a:r>
            <a:endParaRPr lang="en-GB" sz="2000" dirty="0"/>
          </a:p>
          <a:p>
            <a:r>
              <a:rPr lang="en-GB" sz="2000" dirty="0"/>
              <a:t>Info on </a:t>
            </a:r>
            <a:r>
              <a:rPr lang="en-GB" sz="2000" dirty="0">
                <a:hlinkClick r:id="rId6"/>
              </a:rPr>
              <a:t>Gramm Leach Bliley</a:t>
            </a:r>
            <a:r>
              <a:rPr lang="en-GB" sz="2000" dirty="0"/>
              <a:t> ; See also legal paper at IIABA </a:t>
            </a:r>
            <a:r>
              <a:rPr lang="en-GB" sz="2000" dirty="0">
                <a:hlinkClick r:id="rId7"/>
              </a:rPr>
              <a:t>Legal </a:t>
            </a:r>
            <a:r>
              <a:rPr lang="en-GB" sz="2000" dirty="0" smtClean="0">
                <a:hlinkClick r:id="rId7"/>
              </a:rPr>
              <a:t>Advocacy</a:t>
            </a:r>
            <a:r>
              <a:rPr lang="en-GB" sz="2000" dirty="0" smtClean="0"/>
              <a:t> at </a:t>
            </a:r>
            <a:r>
              <a:rPr lang="en-GB" sz="2000" dirty="0"/>
              <a:t>“Memoranda &amp; FAQs” link (members must </a:t>
            </a:r>
            <a:r>
              <a:rPr lang="en-GB" sz="2000" dirty="0" smtClean="0"/>
              <a:t>login</a:t>
            </a:r>
            <a:r>
              <a:rPr lang="en-GB" sz="2000" dirty="0"/>
              <a:t>)</a:t>
            </a:r>
          </a:p>
        </p:txBody>
      </p:sp>
      <p:sp>
        <p:nvSpPr>
          <p:cNvPr id="3" name="Slide Number Placeholder 2"/>
          <p:cNvSpPr>
            <a:spLocks noGrp="1"/>
          </p:cNvSpPr>
          <p:nvPr>
            <p:ph type="sldNum" sz="quarter" idx="11"/>
          </p:nvPr>
        </p:nvSpPr>
        <p:spPr/>
        <p:txBody>
          <a:bodyPr/>
          <a:lstStyle/>
          <a:p>
            <a:fld id="{8E9F59B9-8094-4618-B073-21DD649DF751}" type="slidenum">
              <a:rPr lang="en-GB" smtClean="0"/>
              <a:pPr/>
              <a:t>41</a:t>
            </a:fld>
            <a:endParaRPr lang="en-GB" dirty="0"/>
          </a:p>
        </p:txBody>
      </p:sp>
      <p:sp>
        <p:nvSpPr>
          <p:cNvPr id="4" name="Title 3"/>
          <p:cNvSpPr>
            <a:spLocks noGrp="1"/>
          </p:cNvSpPr>
          <p:nvPr>
            <p:ph type="title"/>
          </p:nvPr>
        </p:nvSpPr>
        <p:spPr/>
        <p:txBody>
          <a:bodyPr/>
          <a:lstStyle/>
          <a:p>
            <a:r>
              <a:rPr lang="en-US" dirty="0" smtClean="0"/>
              <a:t>Agency Information Security Resources</a:t>
            </a:r>
            <a:endParaRPr lang="en-US" dirty="0"/>
          </a:p>
        </p:txBody>
      </p:sp>
    </p:spTree>
    <p:extLst>
      <p:ext uri="{BB962C8B-B14F-4D97-AF65-F5344CB8AC3E}">
        <p14:creationId xmlns:p14="http://schemas.microsoft.com/office/powerpoint/2010/main" val="2746675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Agents E&amp;O Coverage</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42</a:t>
            </a:fld>
            <a:endParaRPr lang="en-GB" dirty="0"/>
          </a:p>
        </p:txBody>
      </p:sp>
    </p:spTree>
    <p:extLst>
      <p:ext uri="{BB962C8B-B14F-4D97-AF65-F5344CB8AC3E}">
        <p14:creationId xmlns:p14="http://schemas.microsoft.com/office/powerpoint/2010/main" val="1863839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Personal Data </a:t>
            </a:r>
            <a:r>
              <a:rPr lang="en-GB" dirty="0" smtClean="0"/>
              <a:t>means all non-public information, whether written, or electronic:</a:t>
            </a:r>
          </a:p>
          <a:p>
            <a:pPr>
              <a:buNone/>
            </a:pPr>
            <a:r>
              <a:rPr lang="en-GB" dirty="0" smtClean="0"/>
              <a:t>1. </a:t>
            </a:r>
            <a:r>
              <a:rPr lang="en-GB" sz="1600" dirty="0" smtClean="0"/>
              <a:t> including but not limited to, any social security number or biometric records,  which when used alone, or when combined with other personal or identifying information, such as date and place of birth, or mother's maiden name,  is linked or linkable to a specific individual;</a:t>
            </a:r>
          </a:p>
          <a:p>
            <a:pPr>
              <a:buNone/>
            </a:pPr>
            <a:r>
              <a:rPr lang="en-GB" sz="1600" dirty="0" smtClean="0"/>
              <a:t>2.  concerning an individual that would be considered protected health information as defined within the Health Insurance Portability and Accountability Act of 1996; or</a:t>
            </a:r>
          </a:p>
          <a:p>
            <a:pPr>
              <a:buNone/>
            </a:pPr>
            <a:r>
              <a:rPr lang="en-GB" sz="1600" dirty="0" smtClean="0"/>
              <a:t>3.  that would be considered non-public personal information within the meaning of the Gramm-Leach Bliley Act or similar state, federal and foreign identity theft and privacy protection legislation applicable to the breach</a:t>
            </a:r>
            <a:endParaRPr lang="en-GB" sz="1600"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43</a:t>
            </a:fld>
            <a:endParaRPr lang="en-GB" dirty="0"/>
          </a:p>
        </p:txBody>
      </p:sp>
      <p:sp>
        <p:nvSpPr>
          <p:cNvPr id="4" name="Title 3"/>
          <p:cNvSpPr>
            <a:spLocks noGrp="1"/>
          </p:cNvSpPr>
          <p:nvPr>
            <p:ph type="title"/>
          </p:nvPr>
        </p:nvSpPr>
        <p:spPr/>
        <p:txBody>
          <a:bodyPr/>
          <a:lstStyle/>
          <a:p>
            <a:r>
              <a:rPr lang="en-GB" dirty="0" smtClean="0"/>
              <a:t>DEFINITION OF PERSONAL DATA</a:t>
            </a:r>
            <a:endParaRPr lang="en-GB" dirty="0"/>
          </a:p>
        </p:txBody>
      </p:sp>
      <p:sp>
        <p:nvSpPr>
          <p:cNvPr id="5" name="Rectangle 4"/>
          <p:cNvSpPr/>
          <p:nvPr/>
        </p:nvSpPr>
        <p:spPr>
          <a:xfrm>
            <a:off x="755576" y="188640"/>
            <a:ext cx="4572000" cy="707886"/>
          </a:xfrm>
          <a:prstGeom prst="rect">
            <a:avLst/>
          </a:prstGeom>
          <a:solidFill>
            <a:srgbClr val="FFFF00"/>
          </a:solidFill>
        </p:spPr>
        <p:txBody>
          <a:bodyPr>
            <a:spAutoFit/>
          </a:bodyPr>
          <a:lstStyle/>
          <a:p>
            <a:r>
              <a:rPr lang="en-US" sz="1000" dirty="0"/>
              <a:t>Now let’s talk about some of the insurance remedies to protect the agency against liability.  In July, Swiss Re worked with the Big “I” to introduce a new, state-of-the-art policy, Susan can you tell a little about the coverage available under the Swiss Re agents E&amp;O policy.  </a:t>
            </a:r>
          </a:p>
        </p:txBody>
      </p:sp>
    </p:spTree>
    <p:extLst>
      <p:ext uri="{BB962C8B-B14F-4D97-AF65-F5344CB8AC3E}">
        <p14:creationId xmlns:p14="http://schemas.microsoft.com/office/powerpoint/2010/main" val="3688508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smtClean="0"/>
              <a:t>Covers breach of agency network  security compromising  customer's Personal Data</a:t>
            </a:r>
          </a:p>
          <a:p>
            <a:pPr lvl="1"/>
            <a:r>
              <a:rPr lang="en-US" sz="1800" dirty="0" smtClean="0"/>
              <a:t>Covered expenses:</a:t>
            </a:r>
          </a:p>
          <a:p>
            <a:pPr lvl="2">
              <a:buNone/>
            </a:pPr>
            <a:r>
              <a:rPr lang="en-US" sz="1800" dirty="0" smtClean="0"/>
              <a:t>-	Consult with legal counsel </a:t>
            </a:r>
          </a:p>
          <a:p>
            <a:pPr lvl="2">
              <a:buNone/>
            </a:pPr>
            <a:r>
              <a:rPr lang="en-US" sz="1800" dirty="0" smtClean="0"/>
              <a:t>-	Consult with IT</a:t>
            </a:r>
          </a:p>
          <a:p>
            <a:pPr lvl="2">
              <a:buNone/>
            </a:pPr>
            <a:r>
              <a:rPr lang="en-US" sz="1800" dirty="0" smtClean="0"/>
              <a:t>-	Assist in notification  </a:t>
            </a:r>
          </a:p>
          <a:p>
            <a:pPr lvl="1"/>
            <a:r>
              <a:rPr lang="en-US" sz="1800" dirty="0" smtClean="0"/>
              <a:t>Automatic coverage for all IIABA policyholders</a:t>
            </a:r>
          </a:p>
          <a:p>
            <a:pPr lvl="1"/>
            <a:r>
              <a:rPr lang="en-US" sz="1800" dirty="0" smtClean="0"/>
              <a:t>Sublimit of $10,000 per claim/ $25,000 aggregate</a:t>
            </a:r>
          </a:p>
          <a:p>
            <a:pPr lvl="1"/>
            <a:r>
              <a:rPr lang="en-US" sz="1800" dirty="0" smtClean="0"/>
              <a:t>Deductible $1,000 per incident</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44</a:t>
            </a:fld>
            <a:endParaRPr lang="en-GB" dirty="0"/>
          </a:p>
        </p:txBody>
      </p:sp>
      <p:sp>
        <p:nvSpPr>
          <p:cNvPr id="4" name="Title 3"/>
          <p:cNvSpPr>
            <a:spLocks noGrp="1"/>
          </p:cNvSpPr>
          <p:nvPr>
            <p:ph type="title"/>
          </p:nvPr>
        </p:nvSpPr>
        <p:spPr/>
        <p:txBody>
          <a:bodyPr/>
          <a:lstStyle/>
          <a:p>
            <a:r>
              <a:rPr lang="en-US" sz="3200" dirty="0" smtClean="0"/>
              <a:t>FIRST PARTY COVERAGE</a:t>
            </a:r>
            <a:endParaRPr lang="en-US" sz="3200" dirty="0"/>
          </a:p>
        </p:txBody>
      </p:sp>
    </p:spTree>
    <p:extLst>
      <p:ext uri="{BB962C8B-B14F-4D97-AF65-F5344CB8AC3E}">
        <p14:creationId xmlns:p14="http://schemas.microsoft.com/office/powerpoint/2010/main" val="290271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000" b="1" dirty="0" smtClean="0"/>
              <a:t>Covers  Breach of Personal Data  in rendering Professional Services or Other Related Services</a:t>
            </a:r>
          </a:p>
          <a:p>
            <a:r>
              <a:rPr lang="en-US" dirty="0" smtClean="0"/>
              <a:t>Available on broadest policy form </a:t>
            </a:r>
            <a:r>
              <a:rPr lang="en-US" sz="1400" dirty="0" smtClean="0"/>
              <a:t> (not available on Basic policy form)</a:t>
            </a:r>
            <a:endParaRPr lang="en-US" dirty="0" smtClean="0"/>
          </a:p>
          <a:p>
            <a:r>
              <a:rPr lang="en-US" dirty="0" smtClean="0"/>
              <a:t>Sublimit of $1,000,000</a:t>
            </a:r>
          </a:p>
          <a:p>
            <a:r>
              <a:rPr lang="en-US" dirty="0" smtClean="0"/>
              <a:t>Eligibility requirement-</a:t>
            </a:r>
          </a:p>
          <a:p>
            <a:pPr lvl="1"/>
            <a:r>
              <a:rPr lang="en-US" dirty="0" smtClean="0"/>
              <a:t>Security procedures to protect personal data during transmission</a:t>
            </a:r>
          </a:p>
          <a:p>
            <a:r>
              <a:rPr lang="en-US" dirty="0" smtClean="0"/>
              <a:t>Exclusions:</a:t>
            </a:r>
          </a:p>
          <a:p>
            <a:pPr lvl="1"/>
            <a:r>
              <a:rPr lang="en-US" dirty="0" smtClean="0"/>
              <a:t>Non-compliance with state and federal privacy regulations</a:t>
            </a:r>
          </a:p>
          <a:p>
            <a:pPr lvl="1"/>
            <a:r>
              <a:rPr lang="en-US" dirty="0" smtClean="0"/>
              <a:t>Failure to implement protective measures</a:t>
            </a:r>
          </a:p>
          <a:p>
            <a:pPr>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45</a:t>
            </a:fld>
            <a:endParaRPr lang="en-GB" dirty="0"/>
          </a:p>
        </p:txBody>
      </p:sp>
      <p:sp>
        <p:nvSpPr>
          <p:cNvPr id="4" name="Title 3"/>
          <p:cNvSpPr>
            <a:spLocks noGrp="1"/>
          </p:cNvSpPr>
          <p:nvPr>
            <p:ph type="title"/>
          </p:nvPr>
        </p:nvSpPr>
        <p:spPr/>
        <p:txBody>
          <a:bodyPr/>
          <a:lstStyle/>
          <a:p>
            <a:r>
              <a:rPr lang="en-US" dirty="0" smtClean="0"/>
              <a:t>THIRD PARTY COVERAGE</a:t>
            </a:r>
            <a:endParaRPr lang="en-US" dirty="0"/>
          </a:p>
        </p:txBody>
      </p:sp>
    </p:spTree>
    <p:extLst>
      <p:ext uri="{BB962C8B-B14F-4D97-AF65-F5344CB8AC3E}">
        <p14:creationId xmlns:p14="http://schemas.microsoft.com/office/powerpoint/2010/main" val="165615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Coverage for Clients</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46</a:t>
            </a:fld>
            <a:endParaRPr lang="en-GB" dirty="0"/>
          </a:p>
        </p:txBody>
      </p:sp>
    </p:spTree>
    <p:extLst>
      <p:ext uri="{BB962C8B-B14F-4D97-AF65-F5344CB8AC3E}">
        <p14:creationId xmlns:p14="http://schemas.microsoft.com/office/powerpoint/2010/main" val="1863839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340768"/>
            <a:ext cx="7848600" cy="4321175"/>
          </a:xfrm>
        </p:spPr>
        <p:txBody>
          <a:bodyPr/>
          <a:lstStyle/>
          <a:p>
            <a:pPr marL="0" indent="0">
              <a:buNone/>
            </a:pPr>
            <a:r>
              <a:rPr lang="en-GB" dirty="0" smtClean="0"/>
              <a:t>It is good that there is some coverage available from Westport’s agents E&amp;O policy.  Simply put, having “some” is better than “none”.  The following are reasons agents should consider their own policy:</a:t>
            </a:r>
          </a:p>
          <a:p>
            <a:pPr>
              <a:buNone/>
            </a:pPr>
            <a:r>
              <a:rPr lang="en-GB" b="1" u="sng" dirty="0" smtClean="0"/>
              <a:t>Considerations</a:t>
            </a:r>
          </a:p>
          <a:p>
            <a:r>
              <a:rPr lang="en-GB" dirty="0" smtClean="0"/>
              <a:t>Is $10K/$25K limits enough 1</a:t>
            </a:r>
            <a:r>
              <a:rPr lang="en-GB" baseline="30000" dirty="0" smtClean="0"/>
              <a:t>st</a:t>
            </a:r>
            <a:r>
              <a:rPr lang="en-GB" dirty="0" smtClean="0"/>
              <a:t> party protection to cover a claim?  Maybe not.  </a:t>
            </a:r>
          </a:p>
          <a:p>
            <a:r>
              <a:rPr lang="en-GB" dirty="0" smtClean="0"/>
              <a:t>You need enough limits to provide notification and monitoring if required by law.</a:t>
            </a:r>
          </a:p>
          <a:p>
            <a:r>
              <a:rPr lang="en-GB" dirty="0" smtClean="0"/>
              <a:t>Beyond notification and monitoring, the agency will need enough limits to also cover liability as a result of a breach.  After notification, there can be significant liability. </a:t>
            </a:r>
          </a:p>
          <a:p>
            <a:r>
              <a:rPr lang="en-GB" dirty="0" smtClean="0"/>
              <a:t>The agency needs to protect the bottom line, and this type of loss could impact an agency’s survival.</a:t>
            </a:r>
          </a:p>
          <a:p>
            <a:endParaRPr lang="en-GB" dirty="0" smtClean="0"/>
          </a:p>
          <a:p>
            <a:endParaRPr lang="en-GB"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47</a:t>
            </a:fld>
            <a:endParaRPr lang="en-GB" dirty="0"/>
          </a:p>
        </p:txBody>
      </p:sp>
      <p:sp>
        <p:nvSpPr>
          <p:cNvPr id="4" name="Title 3"/>
          <p:cNvSpPr>
            <a:spLocks noGrp="1"/>
          </p:cNvSpPr>
          <p:nvPr>
            <p:ph type="title"/>
          </p:nvPr>
        </p:nvSpPr>
        <p:spPr>
          <a:xfrm>
            <a:off x="755651" y="260648"/>
            <a:ext cx="5832475" cy="865187"/>
          </a:xfrm>
        </p:spPr>
        <p:txBody>
          <a:bodyPr/>
          <a:lstStyle/>
          <a:p>
            <a:r>
              <a:rPr lang="en-GB" dirty="0" smtClean="0"/>
              <a:t>Should agents have stand-alone coverage?</a:t>
            </a:r>
            <a:endParaRPr lang="en-GB" dirty="0"/>
          </a:p>
        </p:txBody>
      </p:sp>
      <p:sp>
        <p:nvSpPr>
          <p:cNvPr id="5" name="Rectangle 4"/>
          <p:cNvSpPr/>
          <p:nvPr/>
        </p:nvSpPr>
        <p:spPr>
          <a:xfrm>
            <a:off x="755576" y="188640"/>
            <a:ext cx="4572000" cy="400110"/>
          </a:xfrm>
          <a:prstGeom prst="rect">
            <a:avLst/>
          </a:prstGeom>
          <a:solidFill>
            <a:srgbClr val="FFFF00"/>
          </a:solidFill>
        </p:spPr>
        <p:txBody>
          <a:bodyPr>
            <a:spAutoFit/>
          </a:bodyPr>
          <a:lstStyle/>
          <a:p>
            <a:r>
              <a:rPr lang="en-US" sz="1000" dirty="0"/>
              <a:t>Even with the coverage available in their E&amp;O policy form, should agencies consider a stand-alone policy?  If so, why?</a:t>
            </a:r>
          </a:p>
        </p:txBody>
      </p:sp>
    </p:spTree>
    <p:extLst>
      <p:ext uri="{BB962C8B-B14F-4D97-AF65-F5344CB8AC3E}">
        <p14:creationId xmlns:p14="http://schemas.microsoft.com/office/powerpoint/2010/main" val="1625545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484089"/>
            <a:ext cx="7848600" cy="4321175"/>
          </a:xfrm>
        </p:spPr>
        <p:txBody>
          <a:bodyPr/>
          <a:lstStyle/>
          <a:p>
            <a:r>
              <a:rPr lang="en-US" dirty="0" smtClean="0"/>
              <a:t>Protect Your Agents E&amp;O Policy</a:t>
            </a:r>
          </a:p>
          <a:p>
            <a:pPr lvl="1"/>
            <a:r>
              <a:rPr lang="en-US" sz="1800" dirty="0" smtClean="0"/>
              <a:t>Required in some states and by almost all insurance companies require E&amp;O.</a:t>
            </a:r>
          </a:p>
          <a:p>
            <a:pPr lvl="1"/>
            <a:r>
              <a:rPr lang="en-US" sz="1800" dirty="0" smtClean="0"/>
              <a:t>Keep it separate: A Privacy &amp; Security claim does not impact the agency’s E&amp;O coverage.</a:t>
            </a:r>
          </a:p>
          <a:p>
            <a:pPr lvl="1"/>
            <a:r>
              <a:rPr lang="en-US" sz="1800" dirty="0" smtClean="0"/>
              <a:t>If there are losses under the agents E&amp;O policy for Privacy &amp; Security, it impacts an agency’s loss ratio and can increase E&amp;O costs over the long haul.</a:t>
            </a:r>
          </a:p>
          <a:p>
            <a:r>
              <a:rPr lang="en-US" dirty="0" smtClean="0"/>
              <a:t>Obtaining broader coverage should be a consideration.</a:t>
            </a:r>
          </a:p>
          <a:p>
            <a:r>
              <a:rPr lang="en-US" dirty="0" smtClean="0"/>
              <a:t>Coverage is claims made, so establishing a retroactive date is important under Privacy &amp; Security insurance.</a:t>
            </a:r>
          </a:p>
          <a:p>
            <a:r>
              <a:rPr lang="en-US" dirty="0" smtClean="0"/>
              <a:t>If can afford to buy it, you should.</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48</a:t>
            </a:fld>
            <a:endParaRPr lang="en-GB" dirty="0"/>
          </a:p>
        </p:txBody>
      </p:sp>
      <p:sp>
        <p:nvSpPr>
          <p:cNvPr id="4" name="Title 3"/>
          <p:cNvSpPr>
            <a:spLocks noGrp="1"/>
          </p:cNvSpPr>
          <p:nvPr>
            <p:ph type="title"/>
          </p:nvPr>
        </p:nvSpPr>
        <p:spPr/>
        <p:txBody>
          <a:bodyPr/>
          <a:lstStyle/>
          <a:p>
            <a:r>
              <a:rPr lang="en-US" dirty="0" smtClean="0"/>
              <a:t>Other considerations for the agency purchasing separate coverage:</a:t>
            </a:r>
            <a:endParaRPr lang="en-US" dirty="0"/>
          </a:p>
        </p:txBody>
      </p:sp>
    </p:spTree>
    <p:extLst>
      <p:ext uri="{BB962C8B-B14F-4D97-AF65-F5344CB8AC3E}">
        <p14:creationId xmlns:p14="http://schemas.microsoft.com/office/powerpoint/2010/main" val="1981646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484784"/>
            <a:ext cx="7848600" cy="4321175"/>
          </a:xfrm>
        </p:spPr>
        <p:txBody>
          <a:bodyPr/>
          <a:lstStyle/>
          <a:p>
            <a:r>
              <a:rPr lang="en-US" dirty="0"/>
              <a:t>It is unlikely there will be coverage under other types of policies</a:t>
            </a:r>
            <a:r>
              <a:rPr lang="en-US" dirty="0" smtClean="0"/>
              <a:t>.</a:t>
            </a:r>
          </a:p>
          <a:p>
            <a:r>
              <a:rPr lang="en-US" dirty="0"/>
              <a:t>Commercial General Liability (CGL) and Business Owner Packages are adding exclusions.  Even if there is no exclusion, the losses are economic.  CGL policies are triggered by bodily injury or </a:t>
            </a:r>
            <a:r>
              <a:rPr lang="en-US" dirty="0" smtClean="0"/>
              <a:t>“tangible” property </a:t>
            </a:r>
            <a:r>
              <a:rPr lang="en-US" dirty="0"/>
              <a:t>damage</a:t>
            </a:r>
            <a:r>
              <a:rPr lang="en-US" dirty="0" smtClean="0"/>
              <a:t>.</a:t>
            </a:r>
          </a:p>
          <a:p>
            <a:r>
              <a:rPr lang="en-US" dirty="0" smtClean="0"/>
              <a:t>The </a:t>
            </a:r>
            <a:r>
              <a:rPr lang="en-US" dirty="0"/>
              <a:t>cost of a breach goes far beyond hard costs.  The time it takes to cover a claim is significant.  Time cost is multiplied when you do not have insurance to cover it</a:t>
            </a:r>
            <a:r>
              <a:rPr lang="en-US" dirty="0" smtClean="0"/>
              <a:t>.</a:t>
            </a:r>
          </a:p>
          <a:p>
            <a:r>
              <a:rPr lang="en-US" dirty="0"/>
              <a:t>Insurance companies that provide cyber coverage have been through the claim process.  They know who to contact.  They will properly respond to situations.  Customers without insurance need to do extra research or hire people to respond to a data breach.</a:t>
            </a:r>
          </a:p>
          <a:p>
            <a:r>
              <a:rPr lang="en-US" dirty="0"/>
              <a:t>Beyond the hard costs and cost of time, there is also a public relations loss after a breach.  Customers might leave because they view the Insured as careless with their data.</a:t>
            </a:r>
          </a:p>
          <a:p>
            <a:endParaRPr lang="en-US" dirty="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49</a:t>
            </a:fld>
            <a:endParaRPr lang="en-GB" dirty="0"/>
          </a:p>
        </p:txBody>
      </p:sp>
      <p:sp>
        <p:nvSpPr>
          <p:cNvPr id="4" name="Title 3"/>
          <p:cNvSpPr>
            <a:spLocks noGrp="1"/>
          </p:cNvSpPr>
          <p:nvPr>
            <p:ph type="title"/>
          </p:nvPr>
        </p:nvSpPr>
        <p:spPr>
          <a:xfrm>
            <a:off x="755651" y="404664"/>
            <a:ext cx="5832475" cy="865187"/>
          </a:xfrm>
        </p:spPr>
        <p:txBody>
          <a:bodyPr/>
          <a:lstStyle/>
          <a:p>
            <a:r>
              <a:rPr lang="en-US" dirty="0" smtClean="0"/>
              <a:t>Why offer Cyber Liability to Your Customers?</a:t>
            </a:r>
            <a:endParaRPr lang="en-US" dirty="0"/>
          </a:p>
        </p:txBody>
      </p:sp>
      <p:sp>
        <p:nvSpPr>
          <p:cNvPr id="5" name="Rectangle 4"/>
          <p:cNvSpPr/>
          <p:nvPr/>
        </p:nvSpPr>
        <p:spPr>
          <a:xfrm>
            <a:off x="755576" y="188640"/>
            <a:ext cx="4572000" cy="246221"/>
          </a:xfrm>
          <a:prstGeom prst="rect">
            <a:avLst/>
          </a:prstGeom>
          <a:solidFill>
            <a:srgbClr val="FFFF00"/>
          </a:solidFill>
        </p:spPr>
        <p:txBody>
          <a:bodyPr>
            <a:spAutoFit/>
          </a:bodyPr>
          <a:lstStyle/>
          <a:p>
            <a:r>
              <a:rPr lang="en-US" sz="1000" dirty="0"/>
              <a:t>Why should agents be offering cyber liability insurance to their customers?</a:t>
            </a:r>
          </a:p>
        </p:txBody>
      </p:sp>
    </p:spTree>
    <p:extLst>
      <p:ext uri="{BB962C8B-B14F-4D97-AF65-F5344CB8AC3E}">
        <p14:creationId xmlns:p14="http://schemas.microsoft.com/office/powerpoint/2010/main" val="234609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Legal Perspective</a:t>
            </a:r>
            <a:endParaRPr lang="en-GB" dirty="0"/>
          </a:p>
        </p:txBody>
      </p:sp>
      <p:sp>
        <p:nvSpPr>
          <p:cNvPr id="7" name="Slide Number Placeholder 6"/>
          <p:cNvSpPr>
            <a:spLocks noGrp="1"/>
          </p:cNvSpPr>
          <p:nvPr>
            <p:ph type="sldNum" sz="quarter" idx="11"/>
          </p:nvPr>
        </p:nvSpPr>
        <p:spPr/>
        <p:txBody>
          <a:bodyPr/>
          <a:lstStyle/>
          <a:p>
            <a:fld id="{8E9F59B9-8094-4618-B073-21DD649DF751}" type="slidenum">
              <a:rPr lang="en-GB" smtClean="0"/>
              <a:pPr/>
              <a:t>5</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Without question, agencies should offer Privacy &amp; Security insurance to ALL clients. (Avoid failure to offer E&amp;O coverage claims!)</a:t>
            </a:r>
          </a:p>
          <a:p>
            <a:r>
              <a:rPr lang="en-US" dirty="0" smtClean="0"/>
              <a:t>Make Privacy &amp; Security insurance part of your agency coverage checklists.</a:t>
            </a:r>
          </a:p>
          <a:p>
            <a:r>
              <a:rPr lang="en-US" dirty="0" smtClean="0"/>
              <a:t>Like EPL in the past, Privacy &amp; Security insurance has been slow to catch on.</a:t>
            </a:r>
          </a:p>
          <a:p>
            <a:r>
              <a:rPr lang="en-US" dirty="0" smtClean="0"/>
              <a:t>The poor economy has not helped, but hit ratios for Privacy &amp; Security insurance are increasing.</a:t>
            </a:r>
          </a:p>
          <a:p>
            <a:r>
              <a:rPr lang="en-US" dirty="0" smtClean="0"/>
              <a:t>The market is still relatively soft, so after saving premium under other lines, there may be room in the budget of many </a:t>
            </a:r>
            <a:r>
              <a:rPr lang="en-US" dirty="0" err="1" smtClean="0"/>
              <a:t>insureds</a:t>
            </a:r>
            <a:r>
              <a:rPr lang="en-US" dirty="0" smtClean="0"/>
              <a:t> to consider privacy &amp; security insurance.</a:t>
            </a:r>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50</a:t>
            </a:fld>
            <a:endParaRPr lang="en-GB" dirty="0"/>
          </a:p>
        </p:txBody>
      </p:sp>
      <p:sp>
        <p:nvSpPr>
          <p:cNvPr id="4" name="Title 3"/>
          <p:cNvSpPr>
            <a:spLocks noGrp="1"/>
          </p:cNvSpPr>
          <p:nvPr>
            <p:ph type="title"/>
          </p:nvPr>
        </p:nvSpPr>
        <p:spPr>
          <a:xfrm>
            <a:off x="755651" y="548680"/>
            <a:ext cx="5832475" cy="865187"/>
          </a:xfrm>
        </p:spPr>
        <p:txBody>
          <a:bodyPr/>
          <a:lstStyle/>
          <a:p>
            <a:r>
              <a:rPr lang="en-US" dirty="0" smtClean="0"/>
              <a:t>Offering Privacy &amp; Security Coverage to Agency Customers</a:t>
            </a:r>
            <a:endParaRPr lang="en-US" dirty="0"/>
          </a:p>
        </p:txBody>
      </p:sp>
    </p:spTree>
    <p:extLst>
      <p:ext uri="{BB962C8B-B14F-4D97-AF65-F5344CB8AC3E}">
        <p14:creationId xmlns:p14="http://schemas.microsoft.com/office/powerpoint/2010/main" val="272972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Liability coverage – protection against lawsuits resulting from data breach.</a:t>
            </a:r>
          </a:p>
          <a:p>
            <a:r>
              <a:rPr lang="en-US" dirty="0" smtClean="0"/>
              <a:t>Notification and monitoring – 1</a:t>
            </a:r>
            <a:r>
              <a:rPr lang="en-US" baseline="30000" dirty="0" smtClean="0"/>
              <a:t>st</a:t>
            </a:r>
            <a:r>
              <a:rPr lang="en-US" dirty="0" smtClean="0"/>
              <a:t> party coverage for the expenses.</a:t>
            </a:r>
          </a:p>
          <a:p>
            <a:r>
              <a:rPr lang="en-US" dirty="0" smtClean="0"/>
              <a:t>Regulatory action coverage – this is critical when dealing with regulators.  For example, this coverage would be needed when providing notification to a state’s attorney general.</a:t>
            </a:r>
          </a:p>
          <a:p>
            <a:r>
              <a:rPr lang="en-US" dirty="0" smtClean="0"/>
              <a:t>Extortion coverage – It seems unlikely, but happens to some companies.</a:t>
            </a:r>
          </a:p>
          <a:p>
            <a:r>
              <a:rPr lang="en-US" dirty="0" smtClean="0"/>
              <a:t>Regulatory action fines and penalties – this may or may not be insurable.</a:t>
            </a:r>
          </a:p>
          <a:p>
            <a:r>
              <a:rPr lang="en-US" dirty="0" smtClean="0"/>
              <a:t>Website media liability – libel, slander, disparagement, copyright, trademark, etc.  This might not be covered by a company’s general liability policy.</a:t>
            </a:r>
            <a:br>
              <a:rPr lang="en-US" dirty="0" smtClean="0"/>
            </a:b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51</a:t>
            </a:fld>
            <a:endParaRPr lang="en-GB" dirty="0"/>
          </a:p>
        </p:txBody>
      </p:sp>
      <p:sp>
        <p:nvSpPr>
          <p:cNvPr id="4" name="Title 3"/>
          <p:cNvSpPr>
            <a:spLocks noGrp="1"/>
          </p:cNvSpPr>
          <p:nvPr>
            <p:ph type="title"/>
          </p:nvPr>
        </p:nvSpPr>
        <p:spPr>
          <a:xfrm>
            <a:off x="755651" y="476672"/>
            <a:ext cx="5832475" cy="865187"/>
          </a:xfrm>
        </p:spPr>
        <p:txBody>
          <a:bodyPr/>
          <a:lstStyle/>
          <a:p>
            <a:r>
              <a:rPr lang="en-US" dirty="0" smtClean="0"/>
              <a:t>Understanding Coverage - Privacy &amp; Security Policies</a:t>
            </a:r>
            <a:endParaRPr lang="en-US" dirty="0"/>
          </a:p>
        </p:txBody>
      </p:sp>
      <p:sp>
        <p:nvSpPr>
          <p:cNvPr id="5" name="Rectangle 4"/>
          <p:cNvSpPr/>
          <p:nvPr/>
        </p:nvSpPr>
        <p:spPr>
          <a:xfrm>
            <a:off x="755576" y="188640"/>
            <a:ext cx="4572000" cy="400110"/>
          </a:xfrm>
          <a:prstGeom prst="rect">
            <a:avLst/>
          </a:prstGeom>
          <a:solidFill>
            <a:srgbClr val="FFFF00"/>
          </a:solidFill>
        </p:spPr>
        <p:txBody>
          <a:bodyPr>
            <a:spAutoFit/>
          </a:bodyPr>
          <a:lstStyle/>
          <a:p>
            <a:r>
              <a:rPr lang="en-US" sz="1000" dirty="0"/>
              <a:t>Can you provide our listeners with a high-level overview of the cyber policies including what to look for and which customers to target?</a:t>
            </a:r>
          </a:p>
        </p:txBody>
      </p:sp>
    </p:spTree>
    <p:extLst>
      <p:ext uri="{BB962C8B-B14F-4D97-AF65-F5344CB8AC3E}">
        <p14:creationId xmlns:p14="http://schemas.microsoft.com/office/powerpoint/2010/main" val="648046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556792"/>
            <a:ext cx="7848600" cy="4321175"/>
          </a:xfrm>
        </p:spPr>
        <p:txBody>
          <a:bodyPr/>
          <a:lstStyle/>
          <a:p>
            <a:r>
              <a:rPr lang="en-US" dirty="0" smtClean="0"/>
              <a:t>Many insurance companies have jumped into this line of coverage.  Some estimate 40 companies offer the coverage in some way shape or form.</a:t>
            </a:r>
          </a:p>
          <a:p>
            <a:r>
              <a:rPr lang="en-US" dirty="0" smtClean="0"/>
              <a:t>Every company has different terminology.  Some call it Data Breach.  Others call it Privacy &amp; Security.  It is very confusing.</a:t>
            </a:r>
          </a:p>
          <a:p>
            <a:r>
              <a:rPr lang="en-US" dirty="0" smtClean="0"/>
              <a:t>Most companies claim their coverage is the “best and broadest”, and the companies will list reasons their product is superior.</a:t>
            </a:r>
          </a:p>
          <a:p>
            <a:r>
              <a:rPr lang="en-US" dirty="0" smtClean="0"/>
              <a:t>Most companies will admit they have not had a lot of claim activity.</a:t>
            </a:r>
          </a:p>
          <a:p>
            <a:r>
              <a:rPr lang="en-US" dirty="0" smtClean="0"/>
              <a:t>Today, we do not know which policies are the best and broadest because the policies have not been tested.</a:t>
            </a:r>
          </a:p>
          <a:p>
            <a:r>
              <a:rPr lang="en-US" dirty="0" smtClean="0"/>
              <a:t>Focus on coverage triggers and limits.  Agencies should look for a policy that is triggered by loss of electronic and non-electronic data.  The policy should have enough limits to cover liability and the 1</a:t>
            </a:r>
            <a:r>
              <a:rPr lang="en-US" baseline="30000" dirty="0" smtClean="0"/>
              <a:t>st</a:t>
            </a:r>
            <a:r>
              <a:rPr lang="en-US" dirty="0" smtClean="0"/>
              <a:t> party notification and monitoring, which is often sub-limited. </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52</a:t>
            </a:fld>
            <a:endParaRPr lang="en-GB" dirty="0"/>
          </a:p>
        </p:txBody>
      </p:sp>
      <p:sp>
        <p:nvSpPr>
          <p:cNvPr id="4" name="Title 3"/>
          <p:cNvSpPr>
            <a:spLocks noGrp="1"/>
          </p:cNvSpPr>
          <p:nvPr>
            <p:ph type="title"/>
          </p:nvPr>
        </p:nvSpPr>
        <p:spPr>
          <a:xfrm>
            <a:off x="755651" y="476672"/>
            <a:ext cx="5832475" cy="865187"/>
          </a:xfrm>
        </p:spPr>
        <p:txBody>
          <a:bodyPr/>
          <a:lstStyle/>
          <a:p>
            <a:r>
              <a:rPr lang="en-US" dirty="0" smtClean="0"/>
              <a:t>What to look for in a Privacy &amp; Security Policy	</a:t>
            </a:r>
            <a:endParaRPr lang="en-US" dirty="0"/>
          </a:p>
        </p:txBody>
      </p:sp>
    </p:spTree>
    <p:extLst>
      <p:ext uri="{BB962C8B-B14F-4D97-AF65-F5344CB8AC3E}">
        <p14:creationId xmlns:p14="http://schemas.microsoft.com/office/powerpoint/2010/main" val="935093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556097"/>
            <a:ext cx="7848600" cy="4321175"/>
          </a:xfrm>
        </p:spPr>
        <p:txBody>
          <a:bodyPr/>
          <a:lstStyle/>
          <a:p>
            <a:r>
              <a:rPr lang="en-US" dirty="0" smtClean="0"/>
              <a:t>As previously mentioned, the coverage should come up with all client </a:t>
            </a:r>
            <a:r>
              <a:rPr lang="en-US" dirty="0" err="1" smtClean="0"/>
              <a:t>insureds</a:t>
            </a:r>
            <a:r>
              <a:rPr lang="en-US" dirty="0" smtClean="0"/>
              <a:t>.</a:t>
            </a:r>
          </a:p>
          <a:p>
            <a:r>
              <a:rPr lang="en-US" dirty="0" err="1" smtClean="0"/>
              <a:t>Insureds</a:t>
            </a:r>
            <a:r>
              <a:rPr lang="en-US" dirty="0" smtClean="0"/>
              <a:t> who have Personal Identifiable information need the coverage.  </a:t>
            </a:r>
          </a:p>
          <a:p>
            <a:r>
              <a:rPr lang="en-US" dirty="0" smtClean="0"/>
              <a:t>Segments where it is absolutely critical:  healthcare, retail, and financial.</a:t>
            </a:r>
          </a:p>
          <a:p>
            <a:r>
              <a:rPr lang="en-US" dirty="0" smtClean="0"/>
              <a:t>Large or small – do not feel a risk does not have exposure because they are a small business.  Mom and Pop retailers can be a big target.</a:t>
            </a:r>
          </a:p>
          <a:p>
            <a:r>
              <a:rPr lang="en-US" dirty="0" smtClean="0"/>
              <a:t>The submission process brings value to a client and might result in awareness of the exposure and potential weakness in their systems.  For example, a client might not be encrypting.  The submission process might make a client take a look and improve their systems.</a:t>
            </a:r>
          </a:p>
          <a:p>
            <a:r>
              <a:rPr lang="en-US" dirty="0" smtClean="0"/>
              <a:t>If an agent does not offer the coverage, it can be an E&amp;O, and it can lead to the loss of an account because another agent made a client aware of the exposure.</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53</a:t>
            </a:fld>
            <a:endParaRPr lang="en-GB" dirty="0"/>
          </a:p>
        </p:txBody>
      </p:sp>
      <p:sp>
        <p:nvSpPr>
          <p:cNvPr id="4" name="Title 3"/>
          <p:cNvSpPr>
            <a:spLocks noGrp="1"/>
          </p:cNvSpPr>
          <p:nvPr>
            <p:ph type="title"/>
          </p:nvPr>
        </p:nvSpPr>
        <p:spPr/>
        <p:txBody>
          <a:bodyPr/>
          <a:lstStyle/>
          <a:p>
            <a:r>
              <a:rPr lang="en-US" dirty="0" smtClean="0"/>
              <a:t>Clients in need of Privacy &amp; Security Insurance</a:t>
            </a:r>
            <a:endParaRPr lang="en-US" dirty="0"/>
          </a:p>
        </p:txBody>
      </p:sp>
    </p:spTree>
    <p:extLst>
      <p:ext uri="{BB962C8B-B14F-4D97-AF65-F5344CB8AC3E}">
        <p14:creationId xmlns:p14="http://schemas.microsoft.com/office/powerpoint/2010/main" val="3459443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number of companies offering coverage is increasing.</a:t>
            </a:r>
          </a:p>
          <a:p>
            <a:r>
              <a:rPr lang="en-US" dirty="0" smtClean="0"/>
              <a:t>Coverage is getting broader, but as losses eventually surface, the coverage might become more restrictive in some ways.   This is similar to pollution exclusions being added to GL policies in the 1970s.</a:t>
            </a:r>
          </a:p>
          <a:p>
            <a:r>
              <a:rPr lang="en-US" dirty="0" smtClean="0"/>
              <a:t>Minimum premiums have dropped.  It is now affordable for most clients.  At a minimum, the coverage should be brought up and considered.</a:t>
            </a:r>
          </a:p>
          <a:p>
            <a:r>
              <a:rPr lang="en-US" dirty="0" smtClean="0"/>
              <a:t>Bottom line – agents need to protect their clients.  Privacy &amp; Security insurance should be offered.</a:t>
            </a:r>
            <a:br>
              <a:rPr lang="en-US" dirty="0" smtClean="0"/>
            </a:b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54</a:t>
            </a:fld>
            <a:endParaRPr lang="en-GB" dirty="0"/>
          </a:p>
        </p:txBody>
      </p:sp>
      <p:sp>
        <p:nvSpPr>
          <p:cNvPr id="4" name="Title 3"/>
          <p:cNvSpPr>
            <a:spLocks noGrp="1"/>
          </p:cNvSpPr>
          <p:nvPr>
            <p:ph type="title"/>
          </p:nvPr>
        </p:nvSpPr>
        <p:spPr/>
        <p:txBody>
          <a:bodyPr/>
          <a:lstStyle/>
          <a:p>
            <a:r>
              <a:rPr lang="en-US" dirty="0" smtClean="0"/>
              <a:t>The marketplace</a:t>
            </a:r>
            <a:endParaRPr lang="en-US" dirty="0"/>
          </a:p>
        </p:txBody>
      </p:sp>
      <p:sp>
        <p:nvSpPr>
          <p:cNvPr id="5" name="Rectangle 4"/>
          <p:cNvSpPr/>
          <p:nvPr/>
        </p:nvSpPr>
        <p:spPr>
          <a:xfrm>
            <a:off x="755576" y="588464"/>
            <a:ext cx="4572000" cy="246221"/>
          </a:xfrm>
          <a:prstGeom prst="rect">
            <a:avLst/>
          </a:prstGeom>
          <a:solidFill>
            <a:srgbClr val="FFFF00"/>
          </a:solidFill>
        </p:spPr>
        <p:txBody>
          <a:bodyPr>
            <a:spAutoFit/>
          </a:bodyPr>
          <a:lstStyle/>
          <a:p>
            <a:r>
              <a:rPr lang="en-US" sz="1000" dirty="0"/>
              <a:t>Describe what you are seeing in the marketplace for this product.</a:t>
            </a:r>
          </a:p>
        </p:txBody>
      </p:sp>
    </p:spTree>
    <p:extLst>
      <p:ext uri="{BB962C8B-B14F-4D97-AF65-F5344CB8AC3E}">
        <p14:creationId xmlns:p14="http://schemas.microsoft.com/office/powerpoint/2010/main" val="1750452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smtClean="0"/>
              <a:t>In need of a market and expertise for Cyber Risk Insurance Policies?</a:t>
            </a:r>
          </a:p>
          <a:p>
            <a:pPr lvl="1"/>
            <a:r>
              <a:rPr lang="en-US" sz="2200" dirty="0" smtClean="0"/>
              <a:t>Big “I” Markets will working with A.J. Wayne and Associates to provide a product soon.</a:t>
            </a:r>
          </a:p>
          <a:p>
            <a:pPr marL="0" indent="0">
              <a:buNone/>
            </a:pPr>
            <a:endParaRPr lang="en-US" dirty="0" smtClean="0"/>
          </a:p>
          <a:p>
            <a:pPr marL="0" indent="0">
              <a:buNone/>
            </a:pPr>
            <a:endParaRPr lang="en-US" dirty="0"/>
          </a:p>
          <a:p>
            <a:r>
              <a:rPr lang="en-US" dirty="0" smtClean="0"/>
              <a:t>If you are not offering Cyber coverage to your customers you should be.  The result will be more revenue, less E&amp;O exposure, and greater protection for customers.  </a:t>
            </a:r>
          </a:p>
          <a:p>
            <a:pPr marL="0" indent="287338">
              <a:buNone/>
            </a:pPr>
            <a:r>
              <a:rPr lang="en-US" dirty="0" smtClean="0"/>
              <a:t>Visit </a:t>
            </a:r>
            <a:r>
              <a:rPr lang="en-US" dirty="0" smtClean="0">
                <a:hlinkClick r:id="rId2"/>
              </a:rPr>
              <a:t>www.bigimarkets.com</a:t>
            </a:r>
            <a:r>
              <a:rPr lang="en-US" dirty="0" smtClean="0"/>
              <a:t> to learn more about what’s available.</a:t>
            </a: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55</a:t>
            </a:fld>
            <a:endParaRPr lang="en-GB" dirty="0"/>
          </a:p>
        </p:txBody>
      </p:sp>
      <p:sp>
        <p:nvSpPr>
          <p:cNvPr id="4" name="Title 3"/>
          <p:cNvSpPr>
            <a:spLocks noGrp="1"/>
          </p:cNvSpPr>
          <p:nvPr>
            <p:ph type="title"/>
          </p:nvPr>
        </p:nvSpPr>
        <p:spPr/>
        <p:txBody>
          <a:bodyPr/>
          <a:lstStyle/>
          <a:p>
            <a:r>
              <a:rPr lang="en-US" dirty="0" smtClean="0"/>
              <a:t>Coming Soon to Big “I” Markets:</a:t>
            </a:r>
            <a:endParaRPr lang="en-US" dirty="0"/>
          </a:p>
        </p:txBody>
      </p:sp>
      <p:pic>
        <p:nvPicPr>
          <p:cNvPr id="1026" name="Picture 2" descr="C:\Users\David.Hulcher\Documents\My Received Files\BIMLogo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28789"/>
            <a:ext cx="36480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35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700808"/>
            <a:ext cx="7848600" cy="4321175"/>
          </a:xfrm>
        </p:spPr>
        <p:txBody>
          <a:bodyPr/>
          <a:lstStyle/>
          <a:p>
            <a:pPr marL="0" indent="0">
              <a:buNone/>
            </a:pPr>
            <a:r>
              <a:rPr lang="en-US" sz="1400" dirty="0" smtClean="0"/>
              <a:t>This </a:t>
            </a:r>
            <a:r>
              <a:rPr lang="en-US" sz="1400" dirty="0"/>
              <a:t>webinar identifies existing and evolving cyber risk exposures, details why traditional insurance products are inadequate to manage these exposures, and outlines potential solutions from ISO standard products and various specialty programs available in the insurance marketplace.  </a:t>
            </a:r>
            <a:br>
              <a:rPr lang="en-US" sz="1400" dirty="0"/>
            </a:br>
            <a:r>
              <a:rPr lang="en-US" sz="1400" dirty="0"/>
              <a:t/>
            </a:r>
            <a:br>
              <a:rPr lang="en-US" sz="1400" dirty="0"/>
            </a:br>
            <a:r>
              <a:rPr lang="en-US" sz="1400" dirty="0"/>
              <a:t>At the conclusion of this webinar, participants should be able to:</a:t>
            </a:r>
            <a:br>
              <a:rPr lang="en-US" sz="1400" dirty="0"/>
            </a:br>
            <a:r>
              <a:rPr lang="en-US" sz="1400" dirty="0"/>
              <a:t/>
            </a:r>
            <a:br>
              <a:rPr lang="en-US" sz="1400" dirty="0"/>
            </a:br>
            <a:r>
              <a:rPr lang="en-US" sz="1400" dirty="0"/>
              <a:t>• Grasp the significance and magnitude of cyber </a:t>
            </a:r>
            <a:r>
              <a:rPr lang="en-US" sz="1400" dirty="0" smtClean="0"/>
              <a:t>exposures</a:t>
            </a:r>
            <a:r>
              <a:rPr lang="en-US" sz="1400" dirty="0"/>
              <a:t>  </a:t>
            </a:r>
            <a:br>
              <a:rPr lang="en-US" sz="1400" dirty="0"/>
            </a:br>
            <a:r>
              <a:rPr lang="en-US" sz="1400" dirty="0"/>
              <a:t>• Understand why traditional standard insurance products are inadequate to address these </a:t>
            </a:r>
            <a:r>
              <a:rPr lang="en-US" sz="1400" dirty="0" smtClean="0"/>
              <a:t>exposures</a:t>
            </a:r>
            <a:r>
              <a:rPr lang="en-US" sz="1400" dirty="0"/>
              <a:t/>
            </a:r>
            <a:br>
              <a:rPr lang="en-US" sz="1400" dirty="0"/>
            </a:br>
            <a:r>
              <a:rPr lang="en-US" sz="1400" dirty="0"/>
              <a:t>• Differentiate between various ISO solutions and recognize why most are </a:t>
            </a:r>
            <a:r>
              <a:rPr lang="en-US" sz="1400" dirty="0" smtClean="0"/>
              <a:t>inadequate</a:t>
            </a:r>
            <a:r>
              <a:rPr lang="en-US" sz="1400" dirty="0"/>
              <a:t/>
            </a:r>
            <a:br>
              <a:rPr lang="en-US" sz="1400" dirty="0"/>
            </a:br>
            <a:r>
              <a:rPr lang="en-US" sz="1400" dirty="0"/>
              <a:t>• Identify what non-ISO specialty products cover or should cover  </a:t>
            </a:r>
          </a:p>
          <a:p>
            <a:pPr marL="0" indent="0">
              <a:buNone/>
            </a:pPr>
            <a:endParaRPr lang="en-US" sz="1600" dirty="0" smtClean="0"/>
          </a:p>
          <a:p>
            <a:pPr marL="0" indent="0">
              <a:buNone/>
            </a:pPr>
            <a:r>
              <a:rPr lang="en-US" sz="1600" dirty="0" smtClean="0"/>
              <a:t>TO REGISTER: Visit the Upcoming Webinars section of </a:t>
            </a:r>
            <a:r>
              <a:rPr lang="en-US" sz="1600" dirty="0" smtClean="0">
                <a:hlinkClick r:id="rId3"/>
              </a:rPr>
              <a:t>ww</a:t>
            </a:r>
            <a:r>
              <a:rPr lang="en-US" sz="1600" dirty="0" smtClean="0">
                <a:hlinkClick r:id="rId3"/>
              </a:rPr>
              <a:t>w.iiaba.net</a:t>
            </a:r>
            <a:r>
              <a:rPr lang="en-US" sz="1600" dirty="0"/>
              <a:t> </a:t>
            </a:r>
            <a:r>
              <a:rPr lang="en-US" sz="1600" dirty="0" smtClean="0"/>
              <a:t>or </a:t>
            </a:r>
            <a:r>
              <a:rPr lang="en-US" sz="1600" dirty="0" smtClean="0">
                <a:hlinkClick r:id="rId4"/>
              </a:rPr>
              <a:t>click here</a:t>
            </a:r>
            <a:r>
              <a:rPr lang="en-US" sz="1600" dirty="0" smtClean="0"/>
              <a:t>.</a:t>
            </a:r>
            <a:endParaRPr lang="en-US" sz="1600"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56</a:t>
            </a:fld>
            <a:endParaRPr lang="en-GB" dirty="0"/>
          </a:p>
        </p:txBody>
      </p:sp>
      <p:sp>
        <p:nvSpPr>
          <p:cNvPr id="4" name="Title 3"/>
          <p:cNvSpPr>
            <a:spLocks noGrp="1"/>
          </p:cNvSpPr>
          <p:nvPr>
            <p:ph type="title"/>
          </p:nvPr>
        </p:nvSpPr>
        <p:spPr>
          <a:xfrm>
            <a:off x="755576" y="692696"/>
            <a:ext cx="5832475" cy="865187"/>
          </a:xfrm>
        </p:spPr>
        <p:txBody>
          <a:bodyPr/>
          <a:lstStyle/>
          <a:p>
            <a:r>
              <a:rPr lang="en-US" dirty="0" smtClean="0"/>
              <a:t>Feb. 8</a:t>
            </a:r>
            <a:r>
              <a:rPr lang="en-US" baseline="30000" dirty="0" smtClean="0"/>
              <a:t>th</a:t>
            </a:r>
            <a:r>
              <a:rPr lang="en-US" dirty="0" smtClean="0"/>
              <a:t> - Cyber Risk Webinar Opportunity from IIABA </a:t>
            </a:r>
            <a:endParaRPr lang="en-US" dirty="0"/>
          </a:p>
        </p:txBody>
      </p:sp>
    </p:spTree>
    <p:extLst>
      <p:ext uri="{BB962C8B-B14F-4D97-AF65-F5344CB8AC3E}">
        <p14:creationId xmlns:p14="http://schemas.microsoft.com/office/powerpoint/2010/main" val="24837941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efault_Closing_Xlllw.jpg"/>
          <p:cNvPicPr>
            <a:picLocks noGrp="1"/>
          </p:cNvPicPr>
          <p:nvPr>
            <p:ph type="pic" sz="quarter" idx="12"/>
            <p:custDataLst>
              <p:tags r:id="rId1"/>
            </p:custDataLst>
          </p:nvPr>
        </p:nvPicPr>
        <p:blipFill>
          <a:blip r:embed="rId5" cstate="print"/>
          <a:srcRect/>
          <a:stretch>
            <a:fillRect/>
          </a:stretch>
        </p:blipFill>
        <p:spPr bwMode="gray">
          <a:xfrm>
            <a:off x="0" y="0"/>
            <a:ext cx="9144000" cy="6858000"/>
          </a:xfrm>
        </p:spPr>
      </p:pic>
      <p:sp>
        <p:nvSpPr>
          <p:cNvPr id="5" name="Title 4"/>
          <p:cNvSpPr>
            <a:spLocks noGrp="1"/>
          </p:cNvSpPr>
          <p:nvPr>
            <p:ph type="ctrTitle"/>
          </p:nvPr>
        </p:nvSpPr>
        <p:spPr/>
        <p:txBody>
          <a:bodyPr/>
          <a:lstStyle/>
          <a:p>
            <a:r>
              <a:rPr lang="en-GB" smtClean="0"/>
              <a:t>Thank you</a:t>
            </a:r>
            <a:endParaRPr lang="en-GB"/>
          </a:p>
        </p:txBody>
      </p:sp>
      <p:pic>
        <p:nvPicPr>
          <p:cNvPr id="7" name="Picture 6" descr="Logo_Lake.png"/>
          <p:cNvPicPr>
            <a:picLocks noChangeAspect="1"/>
          </p:cNvPicPr>
          <p:nvPr>
            <p:custDataLst>
              <p:tags r:id="rId2"/>
            </p:custDataLst>
          </p:nvPr>
        </p:nvPicPr>
        <p:blipFill>
          <a:blip r:embed="rId6" cstate="print"/>
          <a:stretch>
            <a:fillRect/>
          </a:stretch>
        </p:blipFill>
        <p:spPr bwMode="gray">
          <a:xfrm>
            <a:off x="6804025" y="260350"/>
            <a:ext cx="1157287" cy="671512"/>
          </a:xfrm>
          <a:prstGeom prst="rect">
            <a:avLst/>
          </a:prstGeom>
        </p:spPr>
      </p:pic>
      <p:sp>
        <p:nvSpPr>
          <p:cNvPr id="8" name="TextBox 7"/>
          <p:cNvSpPr txBox="1"/>
          <p:nvPr>
            <p:custDataLst>
              <p:tags r:id="rId3"/>
            </p:custDataLst>
          </p:nvPr>
        </p:nvSpPr>
        <p:spPr bwMode="gray">
          <a:xfrm>
            <a:off x="755650" y="188912"/>
            <a:ext cx="5256212" cy="276999"/>
          </a:xfrm>
          <a:prstGeom prst="rect">
            <a:avLst/>
          </a:prstGeom>
          <a:noFill/>
        </p:spPr>
        <p:txBody>
          <a:bodyPr vert="horz" wrap="square" lIns="0" tIns="0" rIns="0" bIns="0" rtlCol="0" anchor="t">
            <a:noAutofit/>
          </a:bodyPr>
          <a:lstStyle/>
          <a:p>
            <a:r>
              <a:rPr lang="" sz="2300" smtClean="0">
                <a:solidFill>
                  <a:srgbClr val="627D77"/>
                </a:solidFill>
                <a:latin typeface="SwissReSans Light"/>
              </a:rPr>
              <a:t>Corporate Solutions</a:t>
            </a:r>
            <a:endParaRPr lang="" sz="2300" dirty="0" err="1" smtClean="0">
              <a:solidFill>
                <a:srgbClr val="627D77"/>
              </a:solidFill>
              <a:latin typeface="SwissReSans Light"/>
            </a:endParaRPr>
          </a:p>
        </p:txBody>
      </p:sp>
      <p:pic>
        <p:nvPicPr>
          <p:cNvPr id="10" name="Picture 9" descr="BigIProfessionalLiability-[Converted].jpg"/>
          <p:cNvPicPr>
            <a:picLocks noChangeAspect="1"/>
          </p:cNvPicPr>
          <p:nvPr/>
        </p:nvPicPr>
        <p:blipFill>
          <a:blip r:embed="rId7" cstate="print"/>
          <a:stretch>
            <a:fillRect/>
          </a:stretch>
        </p:blipFill>
        <p:spPr>
          <a:xfrm>
            <a:off x="6876256" y="6321690"/>
            <a:ext cx="1872208" cy="32162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Legal notice</a:t>
            </a:r>
            <a:endParaRPr lang="en-GB" dirty="0"/>
          </a:p>
        </p:txBody>
      </p:sp>
      <p:sp>
        <p:nvSpPr>
          <p:cNvPr id="6" name="TextBox 5"/>
          <p:cNvSpPr txBox="1"/>
          <p:nvPr/>
        </p:nvSpPr>
        <p:spPr>
          <a:xfrm>
            <a:off x="755650" y="1628774"/>
            <a:ext cx="7848600" cy="4104481"/>
          </a:xfrm>
          <a:prstGeom prst="rect">
            <a:avLst/>
          </a:prstGeom>
          <a:noFill/>
        </p:spPr>
        <p:txBody>
          <a:bodyPr wrap="square" lIns="0" tIns="0" rIns="0" bIns="0" rtlCol="0">
            <a:noAutofit/>
          </a:bodyPr>
          <a:lstStyle/>
          <a:p>
            <a:pPr>
              <a:spcBef>
                <a:spcPts val="1800"/>
              </a:spcBef>
            </a:pPr>
            <a:r>
              <a:rPr lang="en-GB" b="1" smtClean="0"/>
              <a:t>©2011 Swiss Re. </a:t>
            </a:r>
            <a:r>
              <a:rPr lang="en-GB" b="1" dirty="0" smtClean="0"/>
              <a:t>All rights reserved</a:t>
            </a:r>
            <a:r>
              <a:rPr lang="en-GB" b="1" smtClean="0"/>
              <a:t>.</a:t>
            </a:r>
            <a:r>
              <a:rPr lang="en-GB" smtClean="0"/>
              <a:t> You are not permitted to create any modifications or derivatives of this presentation or to use it for commercial or other public purposes without the prior written permission of Swiss Re.</a:t>
            </a:r>
          </a:p>
          <a:p>
            <a:pPr>
              <a:spcBef>
                <a:spcPts val="1800"/>
              </a:spcBef>
            </a:pPr>
            <a:r>
              <a:rPr lang="en-GB" smtClean="0"/>
              <a:t>Although all the information used was taken from reliable sources, Swiss Re does not accept any responsibility for the accuracy or comprehensiveness of the details given. All liability for the accuracy and completeness thereof or for any damage resulting from the use of the information contained in this presentation is expressly excluded. Under no circumstances shall Swiss Re or its Group companies be liable for any financial and/or consequential loss relating to this presentation.</a:t>
            </a:r>
            <a:endParaRPr lang="en-GB" dirty="0" smtClean="0"/>
          </a:p>
        </p:txBody>
      </p:sp>
      <p:sp>
        <p:nvSpPr>
          <p:cNvPr id="4" name="Slide Number Placeholder 3"/>
          <p:cNvSpPr>
            <a:spLocks noGrp="1"/>
          </p:cNvSpPr>
          <p:nvPr>
            <p:ph type="sldNum" sz="quarter" idx="11"/>
          </p:nvPr>
        </p:nvSpPr>
        <p:spPr/>
        <p:txBody>
          <a:bodyPr/>
          <a:lstStyle/>
          <a:p>
            <a:fld id="{8E9F59B9-8094-4618-B073-21DD649DF751}" type="slidenum">
              <a:rPr lang="en-GB" smtClean="0"/>
              <a:pPr/>
              <a:t>58</a:t>
            </a:fld>
            <a:endParaRPr lang="en-GB"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Understanding Breach and Privacy Rules:  Privacy Is Legally Protected</a:t>
            </a:r>
          </a:p>
          <a:p>
            <a:endParaRPr lang="en-US" dirty="0" smtClean="0"/>
          </a:p>
          <a:p>
            <a:r>
              <a:rPr lang="en-US" dirty="0" smtClean="0"/>
              <a:t>Electronic Data is Part of Your Business (Not Just “Big Business”)</a:t>
            </a:r>
          </a:p>
          <a:p>
            <a:endParaRPr lang="en-US" dirty="0" smtClean="0"/>
          </a:p>
          <a:p>
            <a:r>
              <a:rPr lang="en-US" dirty="0" smtClean="0"/>
              <a:t>Privacy </a:t>
            </a:r>
            <a:r>
              <a:rPr lang="en-US" dirty="0"/>
              <a:t>Rules </a:t>
            </a:r>
            <a:r>
              <a:rPr lang="en-US" dirty="0" smtClean="0"/>
              <a:t>Also Apply </a:t>
            </a:r>
            <a:r>
              <a:rPr lang="en-US" dirty="0"/>
              <a:t>to Paper </a:t>
            </a:r>
            <a:r>
              <a:rPr lang="en-US" dirty="0" smtClean="0"/>
              <a:t>Docs: Know How to Dispose of Them</a:t>
            </a:r>
          </a:p>
          <a:p>
            <a:endParaRPr lang="en-US" dirty="0" smtClean="0"/>
          </a:p>
          <a:p>
            <a:r>
              <a:rPr lang="en-US" dirty="0" smtClean="0"/>
              <a:t> State Insurance Commissioners Investigating Breaches and Fining</a:t>
            </a:r>
            <a:endParaRPr lang="en-US" dirty="0"/>
          </a:p>
          <a:p>
            <a:pPr marL="0" indent="0">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6</a:t>
            </a:fld>
            <a:endParaRPr lang="en-GB" dirty="0"/>
          </a:p>
        </p:txBody>
      </p:sp>
      <p:sp>
        <p:nvSpPr>
          <p:cNvPr id="4" name="Title 3"/>
          <p:cNvSpPr>
            <a:spLocks noGrp="1"/>
          </p:cNvSpPr>
          <p:nvPr>
            <p:ph type="title"/>
          </p:nvPr>
        </p:nvSpPr>
        <p:spPr/>
        <p:txBody>
          <a:bodyPr/>
          <a:lstStyle/>
          <a:p>
            <a:r>
              <a:rPr lang="en-US" dirty="0"/>
              <a:t>Why Privacy Rules Apply to Agents</a:t>
            </a:r>
          </a:p>
        </p:txBody>
      </p:sp>
      <p:sp>
        <p:nvSpPr>
          <p:cNvPr id="5" name="TextBox 4"/>
          <p:cNvSpPr txBox="1"/>
          <p:nvPr/>
        </p:nvSpPr>
        <p:spPr>
          <a:xfrm>
            <a:off x="611560" y="476672"/>
            <a:ext cx="5040560" cy="553998"/>
          </a:xfrm>
          <a:prstGeom prst="rect">
            <a:avLst/>
          </a:prstGeom>
          <a:solidFill>
            <a:srgbClr val="FFFF00"/>
          </a:solidFill>
        </p:spPr>
        <p:txBody>
          <a:bodyPr wrap="square" rtlCol="0">
            <a:spAutoFit/>
          </a:bodyPr>
          <a:lstStyle/>
          <a:p>
            <a:r>
              <a:rPr lang="en-US" sz="1000" dirty="0"/>
              <a:t>Celeste you’re going to provide some legal perspective, can tell us about what laws affect agents including what information needs to be protected?  </a:t>
            </a:r>
          </a:p>
          <a:p>
            <a:endParaRPr lang="en-US" sz="1000" dirty="0" err="1" smtClean="0">
              <a:latin typeface="SwissReSans" pitchFamily="34" charset="0"/>
            </a:endParaRPr>
          </a:p>
        </p:txBody>
      </p:sp>
    </p:spTree>
    <p:extLst>
      <p:ext uri="{BB962C8B-B14F-4D97-AF65-F5344CB8AC3E}">
        <p14:creationId xmlns:p14="http://schemas.microsoft.com/office/powerpoint/2010/main" val="4174045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●Common Sense </a:t>
            </a:r>
            <a:r>
              <a:rPr lang="en-US" dirty="0" smtClean="0"/>
              <a:t>Items</a:t>
            </a:r>
            <a:endParaRPr lang="en-US" dirty="0"/>
          </a:p>
          <a:p>
            <a:pPr>
              <a:buNone/>
            </a:pPr>
            <a:r>
              <a:rPr lang="en-US" dirty="0">
                <a:latin typeface="Times New Roman"/>
                <a:cs typeface="Times New Roman"/>
              </a:rPr>
              <a:t>→Financial </a:t>
            </a:r>
            <a:r>
              <a:rPr lang="en-US" dirty="0" smtClean="0">
                <a:latin typeface="Times New Roman"/>
                <a:cs typeface="Times New Roman"/>
              </a:rPr>
              <a:t>Information</a:t>
            </a:r>
          </a:p>
          <a:p>
            <a:pPr>
              <a:buNone/>
            </a:pPr>
            <a:r>
              <a:rPr lang="en-US" dirty="0" smtClean="0">
                <a:latin typeface="Times New Roman"/>
                <a:cs typeface="Times New Roman"/>
              </a:rPr>
              <a:t>→Drivers License </a:t>
            </a:r>
            <a:endParaRPr lang="en-US" dirty="0">
              <a:latin typeface="Times New Roman"/>
              <a:cs typeface="Times New Roman"/>
            </a:endParaRPr>
          </a:p>
          <a:p>
            <a:pPr>
              <a:buNone/>
            </a:pPr>
            <a:r>
              <a:rPr lang="en-US" dirty="0">
                <a:latin typeface="Times New Roman"/>
                <a:cs typeface="Times New Roman"/>
              </a:rPr>
              <a:t>→Social Security Number</a:t>
            </a:r>
          </a:p>
          <a:p>
            <a:pPr>
              <a:buNone/>
            </a:pPr>
            <a:r>
              <a:rPr lang="en-US" dirty="0">
                <a:latin typeface="Times New Roman"/>
                <a:cs typeface="Times New Roman"/>
              </a:rPr>
              <a:t>→Medical Insurance Numbers</a:t>
            </a:r>
          </a:p>
          <a:p>
            <a:pPr>
              <a:buNone/>
            </a:pPr>
            <a:r>
              <a:rPr lang="en-US" dirty="0" smtClean="0">
                <a:latin typeface="Times New Roman"/>
                <a:cs typeface="Times New Roman"/>
              </a:rPr>
              <a:t>●</a:t>
            </a:r>
            <a:r>
              <a:rPr lang="en-US" dirty="0">
                <a:latin typeface="Times New Roman"/>
                <a:cs typeface="Times New Roman"/>
              </a:rPr>
              <a:t>Other Items</a:t>
            </a:r>
          </a:p>
          <a:p>
            <a:pPr>
              <a:buNone/>
            </a:pPr>
            <a:r>
              <a:rPr lang="en-US" dirty="0">
                <a:latin typeface="Times New Roman"/>
                <a:cs typeface="Times New Roman"/>
              </a:rPr>
              <a:t>→Address, Phone Number, Zip Code</a:t>
            </a:r>
          </a:p>
          <a:p>
            <a:pPr>
              <a:buNone/>
            </a:pPr>
            <a:r>
              <a:rPr lang="en-US" dirty="0">
                <a:latin typeface="Times New Roman"/>
                <a:cs typeface="Times New Roman"/>
              </a:rPr>
              <a:t>→Maiden Name</a:t>
            </a:r>
          </a:p>
          <a:p>
            <a:pPr>
              <a:buNone/>
            </a:pPr>
            <a:r>
              <a:rPr lang="en-US" dirty="0">
                <a:latin typeface="Times New Roman"/>
                <a:cs typeface="Times New Roman"/>
              </a:rPr>
              <a:t>→Date of </a:t>
            </a:r>
            <a:r>
              <a:rPr lang="en-US" dirty="0" smtClean="0">
                <a:latin typeface="Times New Roman"/>
                <a:cs typeface="Times New Roman"/>
              </a:rPr>
              <a:t>Birth</a:t>
            </a:r>
          </a:p>
          <a:p>
            <a:pPr>
              <a:buNone/>
            </a:pPr>
            <a:r>
              <a:rPr lang="en-US" dirty="0" smtClean="0">
                <a:latin typeface="Times New Roman"/>
                <a:cs typeface="Times New Roman"/>
              </a:rPr>
              <a:t>→Place of Employment</a:t>
            </a:r>
          </a:p>
          <a:p>
            <a:pPr>
              <a:buNone/>
            </a:pPr>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7</a:t>
            </a:fld>
            <a:endParaRPr lang="en-GB" dirty="0"/>
          </a:p>
        </p:txBody>
      </p:sp>
      <p:sp>
        <p:nvSpPr>
          <p:cNvPr id="4" name="Title 3"/>
          <p:cNvSpPr>
            <a:spLocks noGrp="1"/>
          </p:cNvSpPr>
          <p:nvPr>
            <p:ph type="title"/>
          </p:nvPr>
        </p:nvSpPr>
        <p:spPr/>
        <p:txBody>
          <a:bodyPr/>
          <a:lstStyle/>
          <a:p>
            <a:r>
              <a:rPr lang="en-US" dirty="0"/>
              <a:t>What is </a:t>
            </a:r>
            <a:r>
              <a:rPr lang="en-US" dirty="0" smtClean="0"/>
              <a:t>PII </a:t>
            </a:r>
            <a:r>
              <a:rPr lang="en-US" dirty="0"/>
              <a:t>or PHI?</a:t>
            </a:r>
          </a:p>
        </p:txBody>
      </p:sp>
    </p:spTree>
    <p:extLst>
      <p:ext uri="{BB962C8B-B14F-4D97-AF65-F5344CB8AC3E}">
        <p14:creationId xmlns:p14="http://schemas.microsoft.com/office/powerpoint/2010/main" val="647300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46 </a:t>
            </a:r>
            <a:r>
              <a:rPr lang="en-US" dirty="0" smtClean="0"/>
              <a:t>States + D.C. </a:t>
            </a:r>
            <a:r>
              <a:rPr lang="en-US" dirty="0"/>
              <a:t>Notification </a:t>
            </a:r>
            <a:r>
              <a:rPr lang="en-US" dirty="0" smtClean="0"/>
              <a:t>Laws (</a:t>
            </a:r>
            <a:r>
              <a:rPr lang="en-GB" dirty="0" smtClean="0"/>
              <a:t>www.ncsl.org</a:t>
            </a:r>
            <a:r>
              <a:rPr lang="en-GB" dirty="0"/>
              <a:t>)</a:t>
            </a:r>
          </a:p>
          <a:p>
            <a:r>
              <a:rPr lang="en-US" dirty="0" smtClean="0"/>
              <a:t>Federal Laws</a:t>
            </a:r>
            <a:endParaRPr lang="en-US" dirty="0"/>
          </a:p>
          <a:p>
            <a:pPr>
              <a:buNone/>
            </a:pPr>
            <a:r>
              <a:rPr lang="en-US" dirty="0">
                <a:latin typeface="Times New Roman"/>
                <a:cs typeface="Times New Roman"/>
              </a:rPr>
              <a:t>	→Gramm Leach Bliley</a:t>
            </a:r>
          </a:p>
          <a:p>
            <a:pPr>
              <a:buNone/>
            </a:pPr>
            <a:r>
              <a:rPr lang="en-US" dirty="0">
                <a:latin typeface="Times New Roman"/>
                <a:cs typeface="Times New Roman"/>
              </a:rPr>
              <a:t>	→FACTA</a:t>
            </a:r>
          </a:p>
          <a:p>
            <a:pPr>
              <a:buNone/>
            </a:pPr>
            <a:r>
              <a:rPr lang="en-US" dirty="0">
                <a:latin typeface="Times New Roman"/>
                <a:cs typeface="Times New Roman"/>
              </a:rPr>
              <a:t>	→Red Flag Rules</a:t>
            </a:r>
          </a:p>
          <a:p>
            <a:r>
              <a:rPr lang="en-US" dirty="0" smtClean="0"/>
              <a:t>Noteworthy </a:t>
            </a:r>
            <a:r>
              <a:rPr lang="en-US" dirty="0"/>
              <a:t>State </a:t>
            </a:r>
            <a:r>
              <a:rPr lang="en-US" dirty="0" smtClean="0"/>
              <a:t>Laws</a:t>
            </a:r>
            <a:endParaRPr lang="en-US" dirty="0"/>
          </a:p>
          <a:p>
            <a:pPr>
              <a:buNone/>
            </a:pPr>
            <a:r>
              <a:rPr lang="en-US" dirty="0"/>
              <a:t>	</a:t>
            </a:r>
            <a:r>
              <a:rPr lang="en-US" dirty="0">
                <a:latin typeface="Times New Roman"/>
                <a:cs typeface="Times New Roman"/>
              </a:rPr>
              <a:t>→Massachusetts</a:t>
            </a:r>
          </a:p>
          <a:p>
            <a:pPr>
              <a:buNone/>
            </a:pPr>
            <a:r>
              <a:rPr lang="en-US" dirty="0">
                <a:latin typeface="Times New Roman"/>
                <a:cs typeface="Times New Roman"/>
              </a:rPr>
              <a:t>	</a:t>
            </a:r>
            <a:r>
              <a:rPr lang="en-US" dirty="0" smtClean="0">
                <a:latin typeface="Times New Roman"/>
                <a:cs typeface="Times New Roman"/>
              </a:rPr>
              <a:t>→Connecticut</a:t>
            </a:r>
          </a:p>
          <a:p>
            <a:pPr>
              <a:buNone/>
            </a:pPr>
            <a:r>
              <a:rPr lang="en-US" dirty="0" smtClean="0">
                <a:latin typeface="Times New Roman"/>
                <a:cs typeface="Times New Roman"/>
              </a:rPr>
              <a:t>     →California </a:t>
            </a:r>
          </a:p>
          <a:p>
            <a:pPr>
              <a:buNone/>
            </a:pPr>
            <a:endParaRPr lang="en-US" dirty="0"/>
          </a:p>
          <a:p>
            <a:endParaRPr lang="en-US" dirty="0"/>
          </a:p>
        </p:txBody>
      </p:sp>
      <p:sp>
        <p:nvSpPr>
          <p:cNvPr id="3" name="Slide Number Placeholder 2"/>
          <p:cNvSpPr>
            <a:spLocks noGrp="1"/>
          </p:cNvSpPr>
          <p:nvPr>
            <p:ph type="sldNum" sz="quarter" idx="11"/>
          </p:nvPr>
        </p:nvSpPr>
        <p:spPr/>
        <p:txBody>
          <a:bodyPr/>
          <a:lstStyle/>
          <a:p>
            <a:fld id="{8E9F59B9-8094-4618-B073-21DD649DF751}" type="slidenum">
              <a:rPr lang="en-GB" smtClean="0"/>
              <a:pPr/>
              <a:t>8</a:t>
            </a:fld>
            <a:endParaRPr lang="en-GB" dirty="0"/>
          </a:p>
        </p:txBody>
      </p:sp>
      <p:sp>
        <p:nvSpPr>
          <p:cNvPr id="4" name="Title 3"/>
          <p:cNvSpPr>
            <a:spLocks noGrp="1"/>
          </p:cNvSpPr>
          <p:nvPr>
            <p:ph type="title"/>
          </p:nvPr>
        </p:nvSpPr>
        <p:spPr/>
        <p:txBody>
          <a:bodyPr/>
          <a:lstStyle/>
          <a:p>
            <a:r>
              <a:rPr lang="en-US" dirty="0"/>
              <a:t>Laws That Apply </a:t>
            </a:r>
          </a:p>
        </p:txBody>
      </p:sp>
    </p:spTree>
    <p:extLst>
      <p:ext uri="{BB962C8B-B14F-4D97-AF65-F5344CB8AC3E}">
        <p14:creationId xmlns:p14="http://schemas.microsoft.com/office/powerpoint/2010/main" val="239150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GB" smtClean="0"/>
              <a:pPr/>
              <a:t>9</a:t>
            </a:fld>
            <a:endParaRPr lang="en-GB" dirty="0"/>
          </a:p>
        </p:txBody>
      </p:sp>
      <p:sp>
        <p:nvSpPr>
          <p:cNvPr id="4" name="Title 3"/>
          <p:cNvSpPr>
            <a:spLocks noGrp="1"/>
          </p:cNvSpPr>
          <p:nvPr>
            <p:ph type="title"/>
          </p:nvPr>
        </p:nvSpPr>
        <p:spPr/>
        <p:txBody>
          <a:bodyPr/>
          <a:lstStyle/>
          <a:p>
            <a:r>
              <a:rPr lang="en-US" dirty="0"/>
              <a:t>Massachusetts</a:t>
            </a:r>
          </a:p>
        </p:txBody>
      </p:sp>
      <p:sp>
        <p:nvSpPr>
          <p:cNvPr id="5" name="Content Placeholder 2"/>
          <p:cNvSpPr>
            <a:spLocks noGrp="1"/>
          </p:cNvSpPr>
          <p:nvPr>
            <p:ph idx="1"/>
          </p:nvPr>
        </p:nvSpPr>
        <p:spPr/>
        <p:txBody>
          <a:bodyPr>
            <a:normAutofit/>
          </a:bodyPr>
          <a:lstStyle/>
          <a:p>
            <a:r>
              <a:rPr lang="en-US" dirty="0" smtClean="0"/>
              <a:t>Effective March 1, 2010</a:t>
            </a:r>
          </a:p>
          <a:p>
            <a:r>
              <a:rPr lang="en-US" dirty="0" smtClean="0"/>
              <a:t>One of the Toughest in the U.S. </a:t>
            </a:r>
          </a:p>
          <a:p>
            <a:r>
              <a:rPr lang="en-US" dirty="0" smtClean="0"/>
              <a:t>Who Does it Apply To?</a:t>
            </a:r>
          </a:p>
          <a:p>
            <a:r>
              <a:rPr lang="en-US" dirty="0" smtClean="0"/>
              <a:t>Can a Breach be “Excused?”</a:t>
            </a:r>
          </a:p>
          <a:p>
            <a:r>
              <a:rPr lang="en-US" dirty="0" smtClean="0"/>
              <a:t>Written Information Security Plan (WISP)</a:t>
            </a:r>
          </a:p>
          <a:p>
            <a:pPr>
              <a:buNone/>
            </a:pPr>
            <a:r>
              <a:rPr lang="en-US" dirty="0" smtClean="0">
                <a:cs typeface="Times New Roman"/>
              </a:rPr>
              <a:t>	→What PII Do You Control?</a:t>
            </a:r>
          </a:p>
          <a:p>
            <a:pPr>
              <a:buNone/>
            </a:pPr>
            <a:r>
              <a:rPr lang="en-US" dirty="0" smtClean="0">
                <a:cs typeface="Times New Roman"/>
              </a:rPr>
              <a:t>	→How Do You Control PII?</a:t>
            </a:r>
          </a:p>
          <a:p>
            <a:pPr>
              <a:buNone/>
            </a:pPr>
            <a:r>
              <a:rPr lang="en-US" dirty="0" smtClean="0">
                <a:cs typeface="Times New Roman"/>
              </a:rPr>
              <a:t>●</a:t>
            </a:r>
            <a:r>
              <a:rPr lang="en-US" dirty="0" smtClean="0"/>
              <a:t>Encryption</a:t>
            </a:r>
          </a:p>
          <a:p>
            <a:pPr>
              <a:buNone/>
            </a:pPr>
            <a:r>
              <a:rPr lang="en-US" dirty="0" smtClean="0">
                <a:cs typeface="Times New Roman"/>
              </a:rPr>
              <a:t>●Employee Training </a:t>
            </a: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129906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000"/>
  <p:tag name="LANGUAGE" val="2057"/>
  <p:tag name="PRESENTATIONSTYLE" val="1"/>
  <p:tag name="COLORPAIR" val="1"/>
  <p:tag name="BUSINESSDESCRIPTOR" val="Corporate Solutions"/>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1.xml><?xml version="1.0" encoding="utf-8"?>
<p:tagLst xmlns:a="http://schemas.openxmlformats.org/drawingml/2006/main" xmlns:r="http://schemas.openxmlformats.org/officeDocument/2006/relationships" xmlns:p="http://schemas.openxmlformats.org/presentationml/2006/main">
  <p:tag name="SHAPETYPE" val="Background"/>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SHAPETYPE" val="footer"/>
</p:tagLst>
</file>

<file path=ppt/tags/tag14.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5.xml><?xml version="1.0" encoding="utf-8"?>
<p:tagLst xmlns:a="http://schemas.openxmlformats.org/drawingml/2006/main" xmlns:r="http://schemas.openxmlformats.org/officeDocument/2006/relationships" xmlns:p="http://schemas.openxmlformats.org/presentationml/2006/main">
  <p:tag name="SHAPETYPE" val="BusinessDescriptor"/>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SHAPETYPE" val="footer"/>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FooterBandBW"/>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21.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1"/>
  <p:tag name="NAME" val="505_Cursor"/>
  <p:tag name="CATEGORY" val="08 - Metaphors &amp; Symbolic"/>
</p:tagLst>
</file>

<file path=ppt/tags/tag22.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23.xml><?xml version="1.0" encoding="utf-8"?>
<p:tagLst xmlns:a="http://schemas.openxmlformats.org/drawingml/2006/main" xmlns:r="http://schemas.openxmlformats.org/officeDocument/2006/relationships" xmlns:p="http://schemas.openxmlformats.org/presentationml/2006/main">
  <p:tag name="SHAPETYPE" val="BusinessDescriptor"/>
  <p:tag name="COLORTAG" val="l"/>
</p:tagLst>
</file>

<file path=ppt/tags/tag24.xml><?xml version="1.0" encoding="utf-8"?>
<p:tagLst xmlns:a="http://schemas.openxmlformats.org/drawingml/2006/main" xmlns:r="http://schemas.openxmlformats.org/officeDocument/2006/relationships" xmlns:p="http://schemas.openxmlformats.org/presentationml/2006/main">
  <p:tag name="SLIDETYPE" val="14"/>
</p:tagLst>
</file>

<file path=ppt/tags/tag25.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1"/>
  <p:tag name="NAME" val="Default_Closing"/>
  <p:tag name="CATEGORY" val="BlueSkyCrepuscule"/>
</p:tagLst>
</file>

<file path=ppt/tags/tag26.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27.xml><?xml version="1.0" encoding="utf-8"?>
<p:tagLst xmlns:a="http://schemas.openxmlformats.org/drawingml/2006/main" xmlns:r="http://schemas.openxmlformats.org/officeDocument/2006/relationships" xmlns:p="http://schemas.openxmlformats.org/presentationml/2006/main">
  <p:tag name="SHAPETYPE" val="BusinessDescriptor"/>
  <p:tag name="COLORTAG" val="l"/>
</p:tagLst>
</file>

<file path=ppt/tags/tag28.xml><?xml version="1.0" encoding="utf-8"?>
<p:tagLst xmlns:a="http://schemas.openxmlformats.org/drawingml/2006/main" xmlns:r="http://schemas.openxmlformats.org/officeDocument/2006/relationships" xmlns:p="http://schemas.openxmlformats.org/presentationml/2006/main">
  <p:tag name="SLIDETYPE" val="23"/>
</p:tagLst>
</file>

<file path=ppt/tags/tag3.xml><?xml version="1.0" encoding="utf-8"?>
<p:tagLst xmlns:a="http://schemas.openxmlformats.org/drawingml/2006/main" xmlns:r="http://schemas.openxmlformats.org/officeDocument/2006/relationships" xmlns:p="http://schemas.openxmlformats.org/presentationml/2006/main">
  <p:tag name="SHAPETYPE" val="FooterBand"/>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footer"/>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8.xml><?xml version="1.0" encoding="utf-8"?>
<p:tagLst xmlns:a="http://schemas.openxmlformats.org/drawingml/2006/main" xmlns:r="http://schemas.openxmlformats.org/officeDocument/2006/relationships" xmlns:p="http://schemas.openxmlformats.org/presentationml/2006/main">
  <p:tag name="SHAPETYPE" val="BusinessDescriptor"/>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Swiss 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9612</TotalTime>
  <Words>5440</Words>
  <Application>Microsoft Office PowerPoint</Application>
  <PresentationFormat>On-screen Show (4:3)</PresentationFormat>
  <Paragraphs>583</Paragraphs>
  <Slides>58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Wingdings</vt:lpstr>
      <vt:lpstr>SwissReSans Light</vt:lpstr>
      <vt:lpstr>Times New Roman</vt:lpstr>
      <vt:lpstr>SwissReSans</vt:lpstr>
      <vt:lpstr>Swiss Re</vt:lpstr>
      <vt:lpstr>Managing Agency E&amp;O Exposure to Data Breaches and Cyber Liability</vt:lpstr>
      <vt:lpstr>Today’s Topics</vt:lpstr>
      <vt:lpstr>Feb. 8th - Cyber Risk Webinar Opportunity from IIABA </vt:lpstr>
      <vt:lpstr>Our Panelists</vt:lpstr>
      <vt:lpstr>Legal Perspective</vt:lpstr>
      <vt:lpstr>Why Privacy Rules Apply to Agents</vt:lpstr>
      <vt:lpstr>What is PII or PHI?</vt:lpstr>
      <vt:lpstr>Laws That Apply </vt:lpstr>
      <vt:lpstr>Massachusetts</vt:lpstr>
      <vt:lpstr>Connecticut Insurance Department </vt:lpstr>
      <vt:lpstr>California</vt:lpstr>
      <vt:lpstr>Agent Perspective</vt:lpstr>
      <vt:lpstr>What to protect and how much do you need to do to protect it?</vt:lpstr>
      <vt:lpstr>  Physical protections for your office</vt:lpstr>
      <vt:lpstr>Protect the paper</vt:lpstr>
      <vt:lpstr>Protect the Electronic Data</vt:lpstr>
      <vt:lpstr>Protect the Electronic Data</vt:lpstr>
      <vt:lpstr>Protect the Electronic Data</vt:lpstr>
      <vt:lpstr>Protect the Electronic Data</vt:lpstr>
      <vt:lpstr>Protect the Electronic Data</vt:lpstr>
      <vt:lpstr>Protect the Electronic Data</vt:lpstr>
      <vt:lpstr>Protect the Electronic Data</vt:lpstr>
      <vt:lpstr>IT Perspective</vt:lpstr>
      <vt:lpstr>Network Protection</vt:lpstr>
      <vt:lpstr>Security Policy</vt:lpstr>
      <vt:lpstr>Network Protection</vt:lpstr>
      <vt:lpstr>Physical</vt:lpstr>
      <vt:lpstr>Computer Protection </vt:lpstr>
      <vt:lpstr>Major Risk Prevention Tools &amp; Procedures</vt:lpstr>
      <vt:lpstr>Major Risk Prevention Tools &amp; Procedures </vt:lpstr>
      <vt:lpstr>How Does TLS Work? </vt:lpstr>
      <vt:lpstr>TLS (Transport Layer Security)</vt:lpstr>
      <vt:lpstr>Understanding ‘Layered Security’</vt:lpstr>
      <vt:lpstr>Data </vt:lpstr>
      <vt:lpstr>Application </vt:lpstr>
      <vt:lpstr>Perimeter</vt:lpstr>
      <vt:lpstr>Management</vt:lpstr>
      <vt:lpstr>Some important tips to remember</vt:lpstr>
      <vt:lpstr>Tools and Resource</vt:lpstr>
      <vt:lpstr>Agency Information Security Resources</vt:lpstr>
      <vt:lpstr>Agency Information Security Resources</vt:lpstr>
      <vt:lpstr>Agents E&amp;O Coverage</vt:lpstr>
      <vt:lpstr>DEFINITION OF PERSONAL DATA</vt:lpstr>
      <vt:lpstr>FIRST PARTY COVERAGE</vt:lpstr>
      <vt:lpstr>THIRD PARTY COVERAGE</vt:lpstr>
      <vt:lpstr>Coverage for Clients</vt:lpstr>
      <vt:lpstr>Should agents have stand-alone coverage?</vt:lpstr>
      <vt:lpstr>Other considerations for the agency purchasing separate coverage:</vt:lpstr>
      <vt:lpstr>Why offer Cyber Liability to Your Customers?</vt:lpstr>
      <vt:lpstr>Offering Privacy &amp; Security Coverage to Agency Customers</vt:lpstr>
      <vt:lpstr>Understanding Coverage - Privacy &amp; Security Policies</vt:lpstr>
      <vt:lpstr>What to look for in a Privacy &amp; Security Policy </vt:lpstr>
      <vt:lpstr>Clients in need of Privacy &amp; Security Insurance</vt:lpstr>
      <vt:lpstr>The marketplace</vt:lpstr>
      <vt:lpstr>Coming Soon to Big “I” Markets:</vt:lpstr>
      <vt:lpstr>Feb. 8th - Cyber Risk Webinar Opportunity from IIABA </vt:lpstr>
      <vt:lpstr>Thank you</vt:lpstr>
      <vt:lpstr>Legal notice</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AMKVIY</dc:creator>
  <cp:lastModifiedBy>David Hulcher</cp:lastModifiedBy>
  <cp:revision>88</cp:revision>
  <dcterms:created xsi:type="dcterms:W3CDTF">2010-01-07T09:46:29Z</dcterms:created>
  <dcterms:modified xsi:type="dcterms:W3CDTF">2011-12-06T21:27:46Z</dcterms:modified>
</cp:coreProperties>
</file>